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3" r:id="rId6"/>
    <p:sldId id="260" r:id="rId7"/>
    <p:sldId id="266" r:id="rId8"/>
    <p:sldId id="261" r:id="rId9"/>
    <p:sldId id="265" r:id="rId10"/>
    <p:sldId id="264" r:id="rId11"/>
    <p:sldId id="262" r:id="rId1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B8ABB09-4A1D-463E-8065-109CC2B7EFAA}" type="datetimeFigureOut">
              <a:rPr lang="ar-SA" smtClean="0"/>
              <a:t>22/02/1446</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22/02/1446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22/02/1446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22/02/1446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22/02/1446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22/02/1446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22/02/1446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B8ABB09-4A1D-463E-8065-109CC2B7EFAA}" type="datetimeFigureOut">
              <a:rPr lang="ar-SA" smtClean="0"/>
              <a:t>22/02/1446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22/02/1446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22/02/1446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22/02/1446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22/02/1446</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rtl="1"/>
            <a:r>
              <a:rPr lang="ar-JO" dirty="0"/>
              <a:t>الدرس الثاني ص14</a:t>
            </a:r>
            <a:endParaRPr lang="en-US" dirty="0"/>
          </a:p>
        </p:txBody>
      </p:sp>
      <p:sp>
        <p:nvSpPr>
          <p:cNvPr id="3" name="Subtitle 2"/>
          <p:cNvSpPr>
            <a:spLocks noGrp="1"/>
          </p:cNvSpPr>
          <p:nvPr>
            <p:ph type="subTitle" idx="1"/>
          </p:nvPr>
        </p:nvSpPr>
        <p:spPr/>
        <p:txBody>
          <a:bodyPr>
            <a:normAutofit/>
          </a:bodyPr>
          <a:lstStyle/>
          <a:p>
            <a:r>
              <a:rPr lang="ar-JO" sz="3200" dirty="0"/>
              <a:t>هويتي الأردنية</a:t>
            </a:r>
          </a:p>
          <a:p>
            <a:r>
              <a:rPr lang="ar-JO" sz="3200" dirty="0">
                <a:latin typeface="Traditional Arabic" pitchFamily="18" charset="-78"/>
                <a:cs typeface="Traditional Arabic" pitchFamily="18" charset="-78"/>
              </a:rPr>
              <a:t>إعداد الأستاذ إبراهيم صوالحة</a:t>
            </a:r>
            <a:endParaRPr lang="en-US" sz="3200">
              <a:latin typeface="Traditional Arabic" pitchFamily="18" charset="-78"/>
              <a:cs typeface="Traditional Arabic" pitchFamily="18" charset="-78"/>
            </a:endParaRPr>
          </a:p>
          <a:p>
            <a:endParaRPr lang="en-US" sz="3200" dirty="0"/>
          </a:p>
        </p:txBody>
      </p:sp>
      <p:pic>
        <p:nvPicPr>
          <p:cNvPr id="4" name="Picture 3">
            <a:extLst>
              <a:ext uri="{FF2B5EF4-FFF2-40B4-BE49-F238E27FC236}">
                <a16:creationId xmlns:a16="http://schemas.microsoft.com/office/drawing/2014/main" id="{EDC65C17-5B72-2AB6-AC78-9BFB7703CED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19672" y="1872208"/>
            <a:ext cx="1528942" cy="1556792"/>
          </a:xfrm>
          <a:prstGeom prst="rect">
            <a:avLst/>
          </a:prstGeom>
        </p:spPr>
      </p:pic>
    </p:spTree>
    <p:extLst>
      <p:ext uri="{BB962C8B-B14F-4D97-AF65-F5344CB8AC3E}">
        <p14:creationId xmlns:p14="http://schemas.microsoft.com/office/powerpoint/2010/main" val="3799489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JO" dirty="0"/>
              <a:t>الوحدة الوطنية</a:t>
            </a:r>
            <a:endParaRPr lang="en-US" dirty="0"/>
          </a:p>
        </p:txBody>
      </p:sp>
      <p:sp>
        <p:nvSpPr>
          <p:cNvPr id="3" name="Content Placeholder 2"/>
          <p:cNvSpPr>
            <a:spLocks noGrp="1"/>
          </p:cNvSpPr>
          <p:nvPr>
            <p:ph idx="1"/>
          </p:nvPr>
        </p:nvSpPr>
        <p:spPr/>
        <p:txBody>
          <a:bodyPr>
            <a:normAutofit/>
          </a:bodyPr>
          <a:lstStyle/>
          <a:p>
            <a:pPr algn="r" rtl="1"/>
            <a:endParaRPr lang="ar-JO" sz="2800" dirty="0"/>
          </a:p>
          <a:p>
            <a:pPr algn="r" rtl="1"/>
            <a:r>
              <a:rPr lang="ar-JO" sz="2800" dirty="0"/>
              <a:t>هي الحالة الاجتماعية والسياسية في البلد، التي تعبر عن وحدةِ الشعب وخضوعِ جميع المواطنين في البلد للقانون بعدالة ومساواة.</a:t>
            </a:r>
            <a:endParaRPr lang="en-US" sz="2800" dirty="0"/>
          </a:p>
          <a:p>
            <a:pPr marL="0" indent="0" algn="r" rtl="1">
              <a:buNone/>
            </a:pPr>
            <a:endParaRPr lang="en-US" sz="2800" dirty="0"/>
          </a:p>
        </p:txBody>
      </p:sp>
    </p:spTree>
    <p:extLst>
      <p:ext uri="{BB962C8B-B14F-4D97-AF65-F5344CB8AC3E}">
        <p14:creationId xmlns:p14="http://schemas.microsoft.com/office/powerpoint/2010/main" val="1438311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JO" dirty="0"/>
              <a:t> أهمية الوحدة الوطنية</a:t>
            </a:r>
            <a:endParaRPr lang="en-US" dirty="0"/>
          </a:p>
        </p:txBody>
      </p:sp>
      <p:sp>
        <p:nvSpPr>
          <p:cNvPr id="3" name="Content Placeholder 2"/>
          <p:cNvSpPr>
            <a:spLocks noGrp="1"/>
          </p:cNvSpPr>
          <p:nvPr>
            <p:ph idx="1"/>
          </p:nvPr>
        </p:nvSpPr>
        <p:spPr>
          <a:xfrm>
            <a:off x="457200" y="2276872"/>
            <a:ext cx="8229600" cy="4047728"/>
          </a:xfrm>
        </p:spPr>
        <p:txBody>
          <a:bodyPr>
            <a:normAutofit/>
          </a:bodyPr>
          <a:lstStyle/>
          <a:p>
            <a:pPr algn="r" rtl="1"/>
            <a:endParaRPr lang="ar-JO" sz="2800" dirty="0"/>
          </a:p>
          <a:p>
            <a:pPr algn="r" rtl="1"/>
            <a:r>
              <a:rPr lang="ar-JO" sz="2800" dirty="0"/>
              <a:t>من أهم دعائم وحدة المجتمع وتماسكه.</a:t>
            </a:r>
            <a:endParaRPr lang="en-US" sz="2800" dirty="0"/>
          </a:p>
        </p:txBody>
      </p:sp>
    </p:spTree>
    <p:extLst>
      <p:ext uri="{BB962C8B-B14F-4D97-AF65-F5344CB8AC3E}">
        <p14:creationId xmlns:p14="http://schemas.microsoft.com/office/powerpoint/2010/main" val="1079123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JO" dirty="0"/>
              <a:t>تعريف الهوية الوطنية</a:t>
            </a:r>
            <a:endParaRPr lang="en-US" dirty="0"/>
          </a:p>
        </p:txBody>
      </p:sp>
      <p:sp>
        <p:nvSpPr>
          <p:cNvPr id="3" name="Content Placeholder 2"/>
          <p:cNvSpPr>
            <a:spLocks noGrp="1"/>
          </p:cNvSpPr>
          <p:nvPr>
            <p:ph idx="1"/>
          </p:nvPr>
        </p:nvSpPr>
        <p:spPr/>
        <p:txBody>
          <a:bodyPr>
            <a:normAutofit/>
          </a:bodyPr>
          <a:lstStyle/>
          <a:p>
            <a:pPr algn="r" rtl="1"/>
            <a:endParaRPr lang="ar-JO" sz="2800" dirty="0"/>
          </a:p>
          <a:p>
            <a:pPr algn="r" rtl="1"/>
            <a:r>
              <a:rPr lang="ar-JO" sz="2800" dirty="0"/>
              <a:t> هي مجموعة الخصائص النفسية والاجتماعية والثقافية، والسمات المشتركة التي تتشكل عبر التاريخ، وتميز أبناء وطنٍ ما.</a:t>
            </a:r>
            <a:endParaRPr lang="en-US" sz="2800" dirty="0"/>
          </a:p>
        </p:txBody>
      </p:sp>
    </p:spTree>
    <p:extLst>
      <p:ext uri="{BB962C8B-B14F-4D97-AF65-F5344CB8AC3E}">
        <p14:creationId xmlns:p14="http://schemas.microsoft.com/office/powerpoint/2010/main" val="779031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rtl="1"/>
            <a:endParaRPr lang="ar-JO" sz="2800" dirty="0"/>
          </a:p>
          <a:p>
            <a:pPr algn="r" rtl="1"/>
            <a:r>
              <a:rPr lang="ar-JO" sz="2800" dirty="0"/>
              <a:t>تأسس الأردن على مبادئ الثورة العربية الكبرى، التي قادها الشريف الحسين بن علي، والتي استهدفت قيام دولة عربية واحدة.</a:t>
            </a:r>
          </a:p>
          <a:p>
            <a:pPr algn="r" rtl="1"/>
            <a:endParaRPr lang="en-US" sz="2800" dirty="0"/>
          </a:p>
        </p:txBody>
      </p:sp>
    </p:spTree>
    <p:extLst>
      <p:ext uri="{BB962C8B-B14F-4D97-AF65-F5344CB8AC3E}">
        <p14:creationId xmlns:p14="http://schemas.microsoft.com/office/powerpoint/2010/main" val="2036133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rtl="1"/>
            <a:endParaRPr lang="ar-JO" sz="2800" dirty="0"/>
          </a:p>
          <a:p>
            <a:pPr algn="r" rtl="1"/>
            <a:r>
              <a:rPr lang="ar-JO" sz="2800" dirty="0"/>
              <a:t>انتهجَتِ الدولة الأردنية سياسات تهدف إلى بناء نسيج اجتماعي مستقر، تنظُمُهُ مبادئ المواطنة، ويكون معيار التعامل فيهِ معَ المواطنين: العدالة والمساواة.</a:t>
            </a:r>
            <a:endParaRPr lang="en-US" sz="2800" dirty="0"/>
          </a:p>
        </p:txBody>
      </p:sp>
    </p:spTree>
    <p:extLst>
      <p:ext uri="{BB962C8B-B14F-4D97-AF65-F5344CB8AC3E}">
        <p14:creationId xmlns:p14="http://schemas.microsoft.com/office/powerpoint/2010/main" val="3269539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rtl="1"/>
            <a:endParaRPr lang="ar-JO" sz="2800" dirty="0"/>
          </a:p>
          <a:p>
            <a:pPr algn="r" rtl="1"/>
            <a:r>
              <a:rPr lang="ar-JO" sz="2800" dirty="0"/>
              <a:t>حين يشعر الجميع أنَّ مصير كلّ فردٍ في المجتمع مرتبط بمصير الآخرين، وأنَّ مصير الجميع مرتبط بمصير الوطن، وأنَّنا نعيش معًا في ظل القانون؛ فذلك يعني أنَّ تسود بين أفراد المجتمع المحبة والاحترام، والشعور بالمسؤولية والتآخي ووحدة المصير.</a:t>
            </a:r>
          </a:p>
        </p:txBody>
      </p:sp>
    </p:spTree>
    <p:extLst>
      <p:ext uri="{BB962C8B-B14F-4D97-AF65-F5344CB8AC3E}">
        <p14:creationId xmlns:p14="http://schemas.microsoft.com/office/powerpoint/2010/main" val="396722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JO" sz="5400" dirty="0"/>
              <a:t>العيش المشترك</a:t>
            </a:r>
            <a:endParaRPr lang="en-US" dirty="0"/>
          </a:p>
        </p:txBody>
      </p:sp>
      <p:sp>
        <p:nvSpPr>
          <p:cNvPr id="3" name="Content Placeholder 2"/>
          <p:cNvSpPr>
            <a:spLocks noGrp="1"/>
          </p:cNvSpPr>
          <p:nvPr>
            <p:ph idx="1"/>
          </p:nvPr>
        </p:nvSpPr>
        <p:spPr/>
        <p:txBody>
          <a:bodyPr>
            <a:normAutofit/>
          </a:bodyPr>
          <a:lstStyle/>
          <a:p>
            <a:pPr algn="r" rtl="1"/>
            <a:endParaRPr lang="ar-JO" sz="2800" dirty="0"/>
          </a:p>
          <a:p>
            <a:pPr algn="r" rtl="1"/>
            <a:r>
              <a:rPr lang="ar-JO" sz="2800" dirty="0"/>
              <a:t>توفير البيئة السياسية السلمية، والديمقراطية، والقانونية العادلة التي تمكن جميع المواطنين من ممارسة جميع حقوقهم وتحقيق تطلعاتهم وآمالهم.</a:t>
            </a:r>
            <a:endParaRPr lang="en-US" sz="2800" dirty="0"/>
          </a:p>
        </p:txBody>
      </p:sp>
    </p:spTree>
    <p:extLst>
      <p:ext uri="{BB962C8B-B14F-4D97-AF65-F5344CB8AC3E}">
        <p14:creationId xmlns:p14="http://schemas.microsoft.com/office/powerpoint/2010/main" val="1148419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ar-JO" dirty="0"/>
              <a:t>كيف رسخت الدولة الأردنية مبادئ العيش المشترك؟</a:t>
            </a:r>
            <a:endParaRPr lang="en-US" dirty="0"/>
          </a:p>
        </p:txBody>
      </p:sp>
      <p:sp>
        <p:nvSpPr>
          <p:cNvPr id="3" name="Content Placeholder 2"/>
          <p:cNvSpPr>
            <a:spLocks noGrp="1"/>
          </p:cNvSpPr>
          <p:nvPr>
            <p:ph idx="1"/>
          </p:nvPr>
        </p:nvSpPr>
        <p:spPr/>
        <p:txBody>
          <a:bodyPr>
            <a:normAutofit/>
          </a:bodyPr>
          <a:lstStyle/>
          <a:p>
            <a:pPr algn="r" rtl="1"/>
            <a:endParaRPr lang="ar-JO" sz="2800" dirty="0"/>
          </a:p>
          <a:p>
            <a:pPr algn="r" rtl="1"/>
            <a:r>
              <a:rPr lang="ar-JO" sz="2800" dirty="0"/>
              <a:t>1- عبر منهجية حكيمة تقوم على أسس دستورية وقانونية تؤطر العلاقة بين المواطنين والدولة.</a:t>
            </a:r>
          </a:p>
          <a:p>
            <a:pPr algn="r" rtl="1"/>
            <a:endParaRPr lang="ar-JO" sz="2800" dirty="0"/>
          </a:p>
          <a:p>
            <a:pPr algn="r" rtl="1"/>
            <a:r>
              <a:rPr lang="ar-JO" sz="2800" dirty="0"/>
              <a:t>2- وبين المواطنين أنفسهم؛ وفقا لمنظومة قيم المواطنة، والحقوق والواجبات.</a:t>
            </a:r>
            <a:endParaRPr lang="en-US" sz="2800" dirty="0"/>
          </a:p>
        </p:txBody>
      </p:sp>
    </p:spTree>
    <p:extLst>
      <p:ext uri="{BB962C8B-B14F-4D97-AF65-F5344CB8AC3E}">
        <p14:creationId xmlns:p14="http://schemas.microsoft.com/office/powerpoint/2010/main" val="3419378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dirty="0"/>
              <a:t>هوية المجتمع</a:t>
            </a:r>
            <a:endParaRPr lang="en-US" dirty="0"/>
          </a:p>
        </p:txBody>
      </p:sp>
      <p:sp>
        <p:nvSpPr>
          <p:cNvPr id="3" name="Content Placeholder 2"/>
          <p:cNvSpPr>
            <a:spLocks noGrp="1"/>
          </p:cNvSpPr>
          <p:nvPr>
            <p:ph idx="1"/>
          </p:nvPr>
        </p:nvSpPr>
        <p:spPr>
          <a:xfrm>
            <a:off x="457200" y="2276872"/>
            <a:ext cx="8229600" cy="4047728"/>
          </a:xfrm>
        </p:spPr>
        <p:txBody>
          <a:bodyPr>
            <a:normAutofit/>
          </a:bodyPr>
          <a:lstStyle/>
          <a:p>
            <a:pPr algn="r" rtl="1"/>
            <a:r>
              <a:rPr lang="ar-JO" sz="2800" dirty="0"/>
              <a:t>هي الصفات المميّزةُ لَهُ؛ التي تعبر عن شخصيتِهِ الحضارية.</a:t>
            </a:r>
            <a:endParaRPr lang="en-US" sz="2800" dirty="0"/>
          </a:p>
        </p:txBody>
      </p:sp>
    </p:spTree>
    <p:extLst>
      <p:ext uri="{BB962C8B-B14F-4D97-AF65-F5344CB8AC3E}">
        <p14:creationId xmlns:p14="http://schemas.microsoft.com/office/powerpoint/2010/main" val="1554315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JO" dirty="0"/>
              <a:t>قيم المواطنة الفاعلة</a:t>
            </a:r>
            <a:endParaRPr lang="en-US" dirty="0"/>
          </a:p>
        </p:txBody>
      </p:sp>
      <p:sp>
        <p:nvSpPr>
          <p:cNvPr id="3" name="Content Placeholder 2"/>
          <p:cNvSpPr>
            <a:spLocks noGrp="1"/>
          </p:cNvSpPr>
          <p:nvPr>
            <p:ph idx="1"/>
          </p:nvPr>
        </p:nvSpPr>
        <p:spPr/>
        <p:txBody>
          <a:bodyPr>
            <a:normAutofit fontScale="85000" lnSpcReduction="20000"/>
          </a:bodyPr>
          <a:lstStyle/>
          <a:p>
            <a:pPr algn="r" rtl="1"/>
            <a:endParaRPr lang="ar-JO" dirty="0"/>
          </a:p>
          <a:p>
            <a:pPr algn="r" rtl="1"/>
            <a:r>
              <a:rPr lang="ar-JO" dirty="0"/>
              <a:t>1- العدالة.</a:t>
            </a:r>
          </a:p>
          <a:p>
            <a:pPr algn="r" rtl="1"/>
            <a:endParaRPr lang="ar-JO" dirty="0"/>
          </a:p>
          <a:p>
            <a:pPr algn="r" rtl="1"/>
            <a:r>
              <a:rPr lang="ar-JO" dirty="0"/>
              <a:t>2- الحرية.</a:t>
            </a:r>
          </a:p>
          <a:p>
            <a:pPr algn="r" rtl="1"/>
            <a:endParaRPr lang="ar-JO" dirty="0"/>
          </a:p>
          <a:p>
            <a:pPr algn="r" rtl="1"/>
            <a:r>
              <a:rPr lang="ar-JO" dirty="0"/>
              <a:t>3- المساواة.</a:t>
            </a:r>
          </a:p>
          <a:p>
            <a:pPr algn="r" rtl="1"/>
            <a:endParaRPr lang="ar-JO" dirty="0"/>
          </a:p>
          <a:p>
            <a:pPr algn="r" rtl="1"/>
            <a:r>
              <a:rPr lang="ar-JO" dirty="0"/>
              <a:t>4- المسؤولية.</a:t>
            </a:r>
          </a:p>
          <a:p>
            <a:pPr algn="r" rtl="1"/>
            <a:endParaRPr lang="ar-JO" dirty="0"/>
          </a:p>
          <a:p>
            <a:pPr algn="r" rtl="1"/>
            <a:r>
              <a:rPr lang="ar-JO" dirty="0"/>
              <a:t>5- الوحدة الوطنية.</a:t>
            </a:r>
          </a:p>
          <a:p>
            <a:pPr algn="r" rtl="1"/>
            <a:endParaRPr lang="ar-JO" dirty="0"/>
          </a:p>
          <a:p>
            <a:pPr algn="r" rtl="1"/>
            <a:r>
              <a:rPr lang="ar-JO" dirty="0"/>
              <a:t>6- المشاركة المجتمعية,</a:t>
            </a:r>
            <a:endParaRPr lang="en-US" dirty="0"/>
          </a:p>
        </p:txBody>
      </p:sp>
    </p:spTree>
    <p:extLst>
      <p:ext uri="{BB962C8B-B14F-4D97-AF65-F5344CB8AC3E}">
        <p14:creationId xmlns:p14="http://schemas.microsoft.com/office/powerpoint/2010/main" val="6597660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269</TotalTime>
  <Words>251</Words>
  <Application>Microsoft Office PowerPoint</Application>
  <PresentationFormat>On-screen Show (4:3)</PresentationFormat>
  <Paragraphs>41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Constantia</vt:lpstr>
      <vt:lpstr>Traditional Arabic</vt:lpstr>
      <vt:lpstr>Wingdings 2</vt:lpstr>
      <vt:lpstr>Flow</vt:lpstr>
      <vt:lpstr>الدرس الثاني ص14</vt:lpstr>
      <vt:lpstr>تعريف الهوية الوطنية</vt:lpstr>
      <vt:lpstr>PowerPoint Presentation</vt:lpstr>
      <vt:lpstr>PowerPoint Presentation</vt:lpstr>
      <vt:lpstr>PowerPoint Presentation</vt:lpstr>
      <vt:lpstr>العيش المشترك</vt:lpstr>
      <vt:lpstr>كيف رسخت الدولة الأردنية مبادئ العيش المشترك؟</vt:lpstr>
      <vt:lpstr>هوية المجتمع</vt:lpstr>
      <vt:lpstr>قيم المواطنة الفاعلة</vt:lpstr>
      <vt:lpstr>الوحدة الوطنية</vt:lpstr>
      <vt:lpstr> أهمية الوحدة الوطنية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الدرس الثاني ص14</dc:title>
  <dc:creator>sawal</dc:creator>
  <cp:lastModifiedBy>ahmad alhossain</cp:lastModifiedBy>
  <cp:revision>6</cp:revision>
  <dcterms:created xsi:type="dcterms:W3CDTF">2023-09-17T08:49:37Z</dcterms:created>
  <dcterms:modified xsi:type="dcterms:W3CDTF">2024-08-27T14:00:41Z</dcterms:modified>
</cp:coreProperties>
</file>