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9" r:id="rId4"/>
    <p:sldId id="261" r:id="rId5"/>
    <p:sldId id="260" r:id="rId6"/>
    <p:sldId id="262" r:id="rId7"/>
    <p:sldId id="263" r:id="rId8"/>
    <p:sldId id="265" r:id="rId9"/>
    <p:sldId id="264" r:id="rId10"/>
    <p:sldId id="266" r:id="rId11"/>
    <p:sldId id="267" r:id="rId1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1B8ABB09-4A1D-463E-8065-109CC2B7EFAA}" type="datetimeFigureOut">
              <a:rPr lang="ar-SA" smtClean="0"/>
              <a:t>22/02/1446</a:t>
            </a:fld>
            <a:endParaRPr lang="ar-SA" dirty="0"/>
          </a:p>
        </p:txBody>
      </p:sp>
      <p:sp>
        <p:nvSpPr>
          <p:cNvPr id="17" name="Footer Placeholder 16"/>
          <p:cNvSpPr>
            <a:spLocks noGrp="1"/>
          </p:cNvSpPr>
          <p:nvPr>
            <p:ph type="ftr" sz="quarter" idx="11"/>
          </p:nvPr>
        </p:nvSpPr>
        <p:spPr/>
        <p:txBody>
          <a:bodyPr/>
          <a:lstStyle/>
          <a:p>
            <a:endParaRPr lang="ar-SA" dirty="0"/>
          </a:p>
        </p:txBody>
      </p:sp>
      <p:sp>
        <p:nvSpPr>
          <p:cNvPr id="29" name="Slide Number Placeholder 28"/>
          <p:cNvSpPr>
            <a:spLocks noGrp="1"/>
          </p:cNvSpPr>
          <p:nvPr>
            <p:ph type="sldNum" sz="quarter" idx="12"/>
          </p:nvPr>
        </p:nvSpPr>
        <p:spPr/>
        <p:txBody>
          <a:bodyPr/>
          <a:lstStyle/>
          <a:p>
            <a:fld id="{0B34F065-1154-456A-91E3-76DE8E75E17B}" type="slidenum">
              <a:rPr lang="ar-SA" smtClean="0"/>
              <a:t>‹#›</a:t>
            </a:fld>
            <a:endParaRPr lang="ar-SA"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22/02/1446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22/02/1446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22/02/1446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22/02/1446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a:xfrm>
            <a:off x="7924800" y="6416675"/>
            <a:ext cx="762000" cy="365125"/>
          </a:xfrm>
        </p:spPr>
        <p:txBody>
          <a:body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22/02/1446</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22/02/1446</a:t>
            </a:fld>
            <a:endParaRPr lang="ar-SA" dirty="0"/>
          </a:p>
        </p:txBody>
      </p:sp>
      <p:sp>
        <p:nvSpPr>
          <p:cNvPr id="8" name="Footer Placeholder 7"/>
          <p:cNvSpPr>
            <a:spLocks noGrp="1"/>
          </p:cNvSpPr>
          <p:nvPr>
            <p:ph type="ftr" sz="quarter" idx="11"/>
          </p:nvPr>
        </p:nvSpPr>
        <p:spPr/>
        <p:txBody>
          <a:bodyPr/>
          <a:lstStyle/>
          <a:p>
            <a:endParaRPr lang="ar-SA" dirty="0"/>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B8ABB09-4A1D-463E-8065-109CC2B7EFAA}" type="datetimeFigureOut">
              <a:rPr lang="ar-SA" smtClean="0"/>
              <a:t>22/02/1446</a:t>
            </a:fld>
            <a:endParaRPr lang="ar-SA" dirty="0"/>
          </a:p>
        </p:txBody>
      </p:sp>
      <p:sp>
        <p:nvSpPr>
          <p:cNvPr id="4" name="Footer Placeholder 3"/>
          <p:cNvSpPr>
            <a:spLocks noGrp="1"/>
          </p:cNvSpPr>
          <p:nvPr>
            <p:ph type="ftr" sz="quarter" idx="11"/>
          </p:nvPr>
        </p:nvSpPr>
        <p:spPr/>
        <p:txBody>
          <a:bodyPr/>
          <a:lstStyle/>
          <a:p>
            <a:endParaRPr lang="ar-SA" dirty="0"/>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22/02/1446</a:t>
            </a:fld>
            <a:endParaRPr lang="ar-SA" dirty="0"/>
          </a:p>
        </p:txBody>
      </p:sp>
      <p:sp>
        <p:nvSpPr>
          <p:cNvPr id="3" name="Footer Placeholder 2"/>
          <p:cNvSpPr>
            <a:spLocks noGrp="1"/>
          </p:cNvSpPr>
          <p:nvPr>
            <p:ph type="ftr" sz="quarter" idx="11"/>
          </p:nvPr>
        </p:nvSpPr>
        <p:spPr/>
        <p:txBody>
          <a:bodyPr/>
          <a:lstStyle/>
          <a:p>
            <a:endParaRPr lang="ar-SA" dirty="0"/>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22/02/1446</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a:solidFill>
                  <a:schemeClr val="lt1"/>
                </a:solidFill>
                <a:latin typeface="+mn-lt"/>
                <a:ea typeface="+mn-ea"/>
                <a:cs typeface="+mn-cs"/>
              </a:rPr>
              <a:t>Click icon to add picture</a:t>
            </a: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22/02/1446</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B8ABB09-4A1D-463E-8065-109CC2B7EFAA}" type="datetimeFigureOut">
              <a:rPr lang="ar-SA" smtClean="0"/>
              <a:t>22/02/1446</a:t>
            </a:fld>
            <a:endParaRPr lang="ar-SA"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SA"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B34F065-1154-456A-91E3-76DE8E75E17B}" type="slidenum">
              <a:rPr lang="ar-SA" smtClean="0"/>
              <a:t>‹#›</a:t>
            </a:fld>
            <a:endParaRPr lang="ar-SA"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dirty="0"/>
              <a:t>الوحدة الثانية</a:t>
            </a:r>
            <a:endParaRPr lang="en-US" dirty="0"/>
          </a:p>
        </p:txBody>
      </p:sp>
      <p:sp>
        <p:nvSpPr>
          <p:cNvPr id="3" name="Subtitle 2"/>
          <p:cNvSpPr>
            <a:spLocks noGrp="1"/>
          </p:cNvSpPr>
          <p:nvPr>
            <p:ph type="subTitle" idx="1"/>
          </p:nvPr>
        </p:nvSpPr>
        <p:spPr/>
        <p:txBody>
          <a:bodyPr/>
          <a:lstStyle/>
          <a:p>
            <a:r>
              <a:rPr lang="ar-JO" dirty="0"/>
              <a:t>المشاركة في الحياة العامة</a:t>
            </a:r>
          </a:p>
          <a:p>
            <a:r>
              <a:rPr lang="ar-JO" sz="2800" dirty="0">
                <a:latin typeface="Traditional Arabic" pitchFamily="18" charset="-78"/>
                <a:cs typeface="Traditional Arabic" pitchFamily="18" charset="-78"/>
              </a:rPr>
              <a:t>إعداد الأستاذ إبراهيم صوالحة</a:t>
            </a:r>
            <a:endParaRPr lang="en-US" sz="2800">
              <a:latin typeface="Traditional Arabic" pitchFamily="18" charset="-78"/>
              <a:cs typeface="Traditional Arabic" pitchFamily="18" charset="-78"/>
            </a:endParaRPr>
          </a:p>
          <a:p>
            <a:endParaRPr lang="en-US" dirty="0"/>
          </a:p>
        </p:txBody>
      </p:sp>
      <p:pic>
        <p:nvPicPr>
          <p:cNvPr id="4" name="Picture 3">
            <a:extLst>
              <a:ext uri="{FF2B5EF4-FFF2-40B4-BE49-F238E27FC236}">
                <a16:creationId xmlns:a16="http://schemas.microsoft.com/office/drawing/2014/main" id="{C11F4113-2044-1262-68B4-704DA79CE6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07904" y="593204"/>
            <a:ext cx="1528942" cy="1556792"/>
          </a:xfrm>
          <a:prstGeom prst="rect">
            <a:avLst/>
          </a:prstGeom>
        </p:spPr>
      </p:pic>
    </p:spTree>
    <p:extLst>
      <p:ext uri="{BB962C8B-B14F-4D97-AF65-F5344CB8AC3E}">
        <p14:creationId xmlns:p14="http://schemas.microsoft.com/office/powerpoint/2010/main" val="269127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JO" dirty="0"/>
              <a:t>المحكمة الدستورية</a:t>
            </a:r>
            <a:endParaRPr lang="en-US" dirty="0"/>
          </a:p>
        </p:txBody>
      </p:sp>
      <p:sp>
        <p:nvSpPr>
          <p:cNvPr id="3" name="Content Placeholder 2"/>
          <p:cNvSpPr>
            <a:spLocks noGrp="1"/>
          </p:cNvSpPr>
          <p:nvPr>
            <p:ph idx="1"/>
          </p:nvPr>
        </p:nvSpPr>
        <p:spPr>
          <a:xfrm>
            <a:off x="457200" y="1844824"/>
            <a:ext cx="8229600" cy="4464536"/>
          </a:xfrm>
        </p:spPr>
        <p:txBody>
          <a:bodyPr>
            <a:normAutofit/>
          </a:bodyPr>
          <a:lstStyle/>
          <a:p>
            <a:pPr algn="r" rtl="1"/>
            <a:r>
              <a:rPr lang="ar-JO" dirty="0"/>
              <a:t>محكمة دستورية ويكون مقرها في العاصمة، وتعد هيئة قضائية مستقلة قائمة بذاتها، وتختص المحكمة بما يأتي</a:t>
            </a:r>
          </a:p>
          <a:p>
            <a:pPr marL="137160" indent="0" algn="r" rtl="1">
              <a:buNone/>
            </a:pPr>
            <a:r>
              <a:rPr lang="ar-JO" dirty="0"/>
              <a:t> أ- الرقابة على دستورية القوانين والأنظمة النافذة.</a:t>
            </a:r>
          </a:p>
          <a:p>
            <a:pPr marL="137160" indent="0" algn="r" rtl="1">
              <a:buNone/>
            </a:pPr>
            <a:r>
              <a:rPr lang="ar-JO" dirty="0"/>
              <a:t>ب- تفسير نصوص الدستور.</a:t>
            </a:r>
          </a:p>
          <a:p>
            <a:pPr marL="651510" indent="-514350" algn="r" rtl="1">
              <a:buAutoNum type="arabic1Minus" startAt="2"/>
            </a:pPr>
            <a:endParaRPr lang="ar-JO" dirty="0"/>
          </a:p>
        </p:txBody>
      </p:sp>
    </p:spTree>
    <p:extLst>
      <p:ext uri="{BB962C8B-B14F-4D97-AF65-F5344CB8AC3E}">
        <p14:creationId xmlns:p14="http://schemas.microsoft.com/office/powerpoint/2010/main" val="3044614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JO" dirty="0"/>
              <a:t>الهيئة المستقلة للانتخاب</a:t>
            </a:r>
            <a:endParaRPr lang="en-US" dirty="0"/>
          </a:p>
        </p:txBody>
      </p:sp>
      <p:sp>
        <p:nvSpPr>
          <p:cNvPr id="3" name="Content Placeholder 2"/>
          <p:cNvSpPr>
            <a:spLocks noGrp="1"/>
          </p:cNvSpPr>
          <p:nvPr>
            <p:ph idx="1"/>
          </p:nvPr>
        </p:nvSpPr>
        <p:spPr/>
        <p:txBody>
          <a:bodyPr/>
          <a:lstStyle/>
          <a:p>
            <a:pPr marL="137160" indent="0" algn="r" rtl="1">
              <a:buNone/>
            </a:pPr>
            <a:endParaRPr lang="ar-JO" dirty="0"/>
          </a:p>
          <a:p>
            <a:pPr marL="137160" indent="0" algn="r" rtl="1">
              <a:buNone/>
            </a:pPr>
            <a:r>
              <a:rPr lang="ar-JO" dirty="0"/>
              <a:t>أنشت وفقا لمادة 67 من الدستور وتوكل إلى هذه الهيئة المهام الآتية: </a:t>
            </a:r>
          </a:p>
          <a:p>
            <a:pPr marL="651510" indent="-514350" algn="r" rtl="1">
              <a:buAutoNum type="arabic1Minus"/>
            </a:pPr>
            <a:r>
              <a:rPr lang="ar-JO" dirty="0"/>
              <a:t>إدارة الانتخابات النيابية والبلديةِ وأيّ انتخاباتٍ عامةٍ وفقًا لأحكام القانون.</a:t>
            </a:r>
          </a:p>
          <a:p>
            <a:pPr marL="651510" indent="-514350" algn="r" rtl="1">
              <a:buAutoNum type="arabic1Minus"/>
            </a:pPr>
            <a:r>
              <a:rPr lang="ar-JO" dirty="0"/>
              <a:t>النظر في طلبات تأسيس الأحزاب السياسية، ومتابعة شؤونها؛ وفقًا لأحكام القانون.</a:t>
            </a:r>
            <a:endParaRPr lang="en-US" dirty="0"/>
          </a:p>
          <a:p>
            <a:pPr marL="137160" indent="0" algn="r" rtl="1">
              <a:buNone/>
            </a:pPr>
            <a:endParaRPr lang="en-US" dirty="0"/>
          </a:p>
        </p:txBody>
      </p:sp>
    </p:spTree>
    <p:extLst>
      <p:ext uri="{BB962C8B-B14F-4D97-AF65-F5344CB8AC3E}">
        <p14:creationId xmlns:p14="http://schemas.microsoft.com/office/powerpoint/2010/main" val="2759260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الدرس الأول</a:t>
            </a:r>
            <a:endParaRPr lang="en-US" dirty="0"/>
          </a:p>
        </p:txBody>
      </p:sp>
      <p:sp>
        <p:nvSpPr>
          <p:cNvPr id="3" name="Content Placeholder 2"/>
          <p:cNvSpPr>
            <a:spLocks noGrp="1"/>
          </p:cNvSpPr>
          <p:nvPr>
            <p:ph idx="1"/>
          </p:nvPr>
        </p:nvSpPr>
        <p:spPr/>
        <p:txBody>
          <a:bodyPr>
            <a:normAutofit/>
          </a:bodyPr>
          <a:lstStyle/>
          <a:p>
            <a:pPr algn="r" rtl="1"/>
            <a:endParaRPr lang="ar-JO" sz="3600" dirty="0"/>
          </a:p>
          <a:p>
            <a:pPr algn="r" rtl="1"/>
            <a:r>
              <a:rPr lang="ar-JO" sz="3600" dirty="0"/>
              <a:t>الدستور الأردني وسيادة القانون</a:t>
            </a:r>
            <a:endParaRPr lang="en-US" sz="3600" dirty="0"/>
          </a:p>
        </p:txBody>
      </p:sp>
    </p:spTree>
    <p:extLst>
      <p:ext uri="{BB962C8B-B14F-4D97-AF65-F5344CB8AC3E}">
        <p14:creationId xmlns:p14="http://schemas.microsoft.com/office/powerpoint/2010/main" val="2931685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JO" dirty="0"/>
              <a:t>حاجة الناس في الدولة التي يعيشون بها</a:t>
            </a:r>
            <a:endParaRPr lang="en-US" dirty="0"/>
          </a:p>
        </p:txBody>
      </p:sp>
      <p:sp>
        <p:nvSpPr>
          <p:cNvPr id="3" name="Content Placeholder 2"/>
          <p:cNvSpPr>
            <a:spLocks noGrp="1"/>
          </p:cNvSpPr>
          <p:nvPr>
            <p:ph idx="1"/>
          </p:nvPr>
        </p:nvSpPr>
        <p:spPr/>
        <p:txBody>
          <a:bodyPr/>
          <a:lstStyle/>
          <a:p>
            <a:pPr algn="r" rtl="1"/>
            <a:endParaRPr lang="ar-JO" dirty="0"/>
          </a:p>
          <a:p>
            <a:pPr algn="r" rtl="1"/>
            <a:r>
              <a:rPr lang="ar-JO" dirty="0"/>
              <a:t>صوتٍ أو دور في القرارات التي تؤثر في حياتهم. </a:t>
            </a:r>
          </a:p>
          <a:p>
            <a:pPr algn="r" rtl="1"/>
            <a:r>
              <a:rPr lang="ar-JO" dirty="0"/>
              <a:t>حاجاتهم من الطعام والسكن والتعليم والعمل، وغيرها). </a:t>
            </a:r>
          </a:p>
          <a:p>
            <a:pPr algn="r" rtl="1"/>
            <a:r>
              <a:rPr lang="ar-JO" dirty="0"/>
              <a:t>الأمن والحماية من العنف والتمييز. </a:t>
            </a:r>
          </a:p>
          <a:p>
            <a:pPr algn="r" rtl="1"/>
            <a:r>
              <a:rPr lang="ar-JO" dirty="0"/>
              <a:t>تحقيق الذات (التقدير والاحترام).</a:t>
            </a:r>
            <a:endParaRPr lang="en-US" dirty="0"/>
          </a:p>
        </p:txBody>
      </p:sp>
    </p:spTree>
    <p:extLst>
      <p:ext uri="{BB962C8B-B14F-4D97-AF65-F5344CB8AC3E}">
        <p14:creationId xmlns:p14="http://schemas.microsoft.com/office/powerpoint/2010/main" val="3590915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السلطات الثلاثة</a:t>
            </a:r>
            <a:endParaRPr lang="en-US" dirty="0"/>
          </a:p>
        </p:txBody>
      </p:sp>
      <p:sp>
        <p:nvSpPr>
          <p:cNvPr id="3" name="Content Placeholder 2"/>
          <p:cNvSpPr>
            <a:spLocks noGrp="1"/>
          </p:cNvSpPr>
          <p:nvPr>
            <p:ph idx="1"/>
          </p:nvPr>
        </p:nvSpPr>
        <p:spPr/>
        <p:txBody>
          <a:bodyPr/>
          <a:lstStyle/>
          <a:p>
            <a:pPr algn="r" rtl="1"/>
            <a:endParaRPr lang="ar-JO" dirty="0"/>
          </a:p>
          <a:p>
            <a:pPr algn="r" rtl="1"/>
            <a:r>
              <a:rPr lang="ar-JO" dirty="0"/>
              <a:t>1- السلطة التشريعية.</a:t>
            </a:r>
          </a:p>
          <a:p>
            <a:pPr algn="r" rtl="1"/>
            <a:r>
              <a:rPr lang="ar-JO" dirty="0"/>
              <a:t>2- السلطة التنفيذية.</a:t>
            </a:r>
          </a:p>
          <a:p>
            <a:pPr algn="r" rtl="1"/>
            <a:r>
              <a:rPr lang="ar-JO" dirty="0"/>
              <a:t>3- السلطة القضائية.</a:t>
            </a:r>
          </a:p>
          <a:p>
            <a:pPr algn="r" rtl="1"/>
            <a:endParaRPr lang="ar-JO" dirty="0"/>
          </a:p>
          <a:p>
            <a:pPr algn="r" rtl="1"/>
            <a:r>
              <a:rPr lang="ar-JO" u="sng" dirty="0"/>
              <a:t>أهميتها</a:t>
            </a:r>
            <a:r>
              <a:rPr lang="ar-JO" dirty="0"/>
              <a:t>: تنظيم العلاقة بين هذه السلطات الثلاث بما يحول دون تغوُّل سلطة على أخرى.</a:t>
            </a:r>
            <a:endParaRPr lang="en-US" dirty="0"/>
          </a:p>
        </p:txBody>
      </p:sp>
    </p:spTree>
    <p:extLst>
      <p:ext uri="{BB962C8B-B14F-4D97-AF65-F5344CB8AC3E}">
        <p14:creationId xmlns:p14="http://schemas.microsoft.com/office/powerpoint/2010/main" val="2273595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JO" dirty="0"/>
              <a:t>الأمور التي تساعد على تحقيق حاجة الناس في الدول التي يعيشون فيها </a:t>
            </a:r>
            <a:endParaRPr lang="en-US" dirty="0"/>
          </a:p>
        </p:txBody>
      </p:sp>
      <p:sp>
        <p:nvSpPr>
          <p:cNvPr id="3" name="Content Placeholder 2"/>
          <p:cNvSpPr>
            <a:spLocks noGrp="1"/>
          </p:cNvSpPr>
          <p:nvPr>
            <p:ph idx="1"/>
          </p:nvPr>
        </p:nvSpPr>
        <p:spPr/>
        <p:txBody>
          <a:bodyPr/>
          <a:lstStyle/>
          <a:p>
            <a:pPr algn="r" rtl="1"/>
            <a:endParaRPr lang="ar-JO" dirty="0"/>
          </a:p>
          <a:p>
            <a:pPr algn="r" rtl="1"/>
            <a:r>
              <a:rPr lang="ar-JO" dirty="0"/>
              <a:t>تشكيل الحكومات والسلطات لتؤدي وظائفها بما يحقق الصالح العام للمجتمع.</a:t>
            </a:r>
          </a:p>
          <a:p>
            <a:pPr algn="r" rtl="1"/>
            <a:r>
              <a:rPr lang="ar-JO" dirty="0"/>
              <a:t>السلطة المطلقة يمكن أن تؤدي إلى الفساد والتسلط؛ فإنَّ الانتخابات الحرة والنزيهة تساعد على ضمان جودة القرارات الحكومية.</a:t>
            </a:r>
          </a:p>
          <a:p>
            <a:pPr algn="r" rtl="1"/>
            <a:r>
              <a:rPr lang="ar-JO" dirty="0"/>
              <a:t>نحتاج إلى قواعد أساسية للتحكم في كيفية أداء الحكومات ومحاسبتها.</a:t>
            </a:r>
            <a:endParaRPr lang="en-US" dirty="0"/>
          </a:p>
          <a:p>
            <a:pPr algn="r" rtl="1"/>
            <a:endParaRPr lang="en-US" dirty="0"/>
          </a:p>
        </p:txBody>
      </p:sp>
    </p:spTree>
    <p:extLst>
      <p:ext uri="{BB962C8B-B14F-4D97-AF65-F5344CB8AC3E}">
        <p14:creationId xmlns:p14="http://schemas.microsoft.com/office/powerpoint/2010/main" val="1588972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JO" dirty="0"/>
              <a:t>الدستور</a:t>
            </a:r>
            <a:endParaRPr lang="en-US" dirty="0"/>
          </a:p>
        </p:txBody>
      </p:sp>
      <p:sp>
        <p:nvSpPr>
          <p:cNvPr id="3" name="Content Placeholder 2"/>
          <p:cNvSpPr>
            <a:spLocks noGrp="1"/>
          </p:cNvSpPr>
          <p:nvPr>
            <p:ph idx="1"/>
          </p:nvPr>
        </p:nvSpPr>
        <p:spPr/>
        <p:txBody>
          <a:bodyPr/>
          <a:lstStyle/>
          <a:p>
            <a:pPr algn="r" rtl="1"/>
            <a:endParaRPr lang="ar-JO" dirty="0"/>
          </a:p>
          <a:p>
            <a:pPr algn="r" rtl="1"/>
            <a:r>
              <a:rPr lang="ar-JO" dirty="0"/>
              <a:t>مجموعة القواعد الأساسية التي تحدد شكل الدولة، وترسم قواعد الحكم فيها، وتضع الضمانات الأساسية لحقوق الأفراد، وتنظم سلطانها العامة، مع بيان اختصاصات هذه السلطات.</a:t>
            </a:r>
            <a:endParaRPr lang="en-US" dirty="0"/>
          </a:p>
        </p:txBody>
      </p:sp>
    </p:spTree>
    <p:extLst>
      <p:ext uri="{BB962C8B-B14F-4D97-AF65-F5344CB8AC3E}">
        <p14:creationId xmlns:p14="http://schemas.microsoft.com/office/powerpoint/2010/main" val="2136394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856"/>
            <a:ext cx="8229600" cy="1143000"/>
          </a:xfrm>
        </p:spPr>
        <p:txBody>
          <a:bodyPr/>
          <a:lstStyle/>
          <a:p>
            <a:pPr rtl="1"/>
            <a:r>
              <a:rPr lang="ar-JO" dirty="0"/>
              <a:t>تطور الدستور الأردني</a:t>
            </a:r>
            <a:endParaRPr lang="en-US" dirty="0"/>
          </a:p>
        </p:txBody>
      </p:sp>
      <p:sp>
        <p:nvSpPr>
          <p:cNvPr id="3" name="Content Placeholder 2"/>
          <p:cNvSpPr>
            <a:spLocks noGrp="1"/>
          </p:cNvSpPr>
          <p:nvPr>
            <p:ph idx="1"/>
          </p:nvPr>
        </p:nvSpPr>
        <p:spPr>
          <a:xfrm>
            <a:off x="251520" y="1268760"/>
            <a:ext cx="8640960" cy="5589240"/>
          </a:xfrm>
        </p:spPr>
        <p:txBody>
          <a:bodyPr>
            <a:normAutofit fontScale="70000" lnSpcReduction="20000"/>
          </a:bodyPr>
          <a:lstStyle/>
          <a:p>
            <a:pPr algn="r" rtl="1"/>
            <a:r>
              <a:rPr lang="ar-JO" dirty="0"/>
              <a:t>رافق الدستور الأردني تأسيس الإمارة الأردنية.</a:t>
            </a:r>
          </a:p>
          <a:p>
            <a:pPr algn="r" rtl="1"/>
            <a:endParaRPr lang="ar-JO" dirty="0"/>
          </a:p>
          <a:p>
            <a:pPr algn="r" rtl="1"/>
            <a:r>
              <a:rPr lang="ar-JO" dirty="0"/>
              <a:t>وُضِعَ القانون الأساسي عام 1928م، الذي يضمن الشرعية القانونية لإدارة شؤون البلاد.</a:t>
            </a:r>
          </a:p>
          <a:p>
            <a:pPr algn="r" rtl="1"/>
            <a:endParaRPr lang="ar-JO" dirty="0"/>
          </a:p>
          <a:p>
            <a:pPr algn="r" rtl="1"/>
            <a:r>
              <a:rPr lang="ar-JO" dirty="0"/>
              <a:t> وعُدِّل القانون الأساسي عام 1946م؛ نتيجة نيل الأردن استقلاله، وعلى إثر ذلكَ حِلَّ اسم «المملكة الأردنية الهاشمية» محل «إمارة شرقي «الأردن» في القانون الأساسي، وحلَّ اسم «جلالة الملكِ» محل «صاحب السمو الأمير.</a:t>
            </a:r>
          </a:p>
          <a:p>
            <a:pPr algn="r" rtl="1"/>
            <a:endParaRPr lang="ar-JO" dirty="0"/>
          </a:p>
          <a:p>
            <a:pPr algn="r" rtl="1"/>
            <a:r>
              <a:rPr lang="ar-JO" dirty="0"/>
              <a:t>وبعد استقلال المملكة الأردنية الهاشمية جاءَ دستور عام 1947م خطوةً كبيرةً إلى الأمام، وتطورًا طبيعيا يتماشى والتطورات العامة.</a:t>
            </a:r>
          </a:p>
          <a:p>
            <a:pPr algn="r" rtl="1"/>
            <a:r>
              <a:rPr lang="ar-JO" dirty="0"/>
              <a:t>وفي عام 1952م صدر الدستور الحالي للأردن، واعتمد النظام البرلماني الملكي منهجًا للحكم، مع ضمان الفصل بين السلطات، وضمان حقوق المواطنين وحرياتهم. </a:t>
            </a:r>
          </a:p>
          <a:p>
            <a:pPr algn="r" rtl="1"/>
            <a:endParaRPr lang="ar-JO" dirty="0"/>
          </a:p>
          <a:p>
            <a:pPr algn="r" rtl="1"/>
            <a:r>
              <a:rPr lang="ar-JO" dirty="0"/>
              <a:t>وقد خضع هذا الدستور لعدة تعديلات في الأعوام 2011م و 2016م و 2022م، وكانَتْ أوسعُها على الإطلاق تعديلات عام 2011م في عهد الملك عبد الله الثاني ابن الحسين.</a:t>
            </a:r>
          </a:p>
          <a:p>
            <a:pPr algn="r" rtl="1"/>
            <a:endParaRPr lang="ar-JO" dirty="0"/>
          </a:p>
          <a:p>
            <a:pPr algn="r" rtl="1"/>
            <a:r>
              <a:rPr lang="ar-JO" dirty="0"/>
              <a:t>وقد أضاف تعديل عام 2022م نقلة نوعية في المساواة وتكافؤ الفرص بينَ الذكور والإناث ودعم مشاركة المرأة والشباب في جميع المجالات.</a:t>
            </a:r>
            <a:endParaRPr lang="en-US" dirty="0"/>
          </a:p>
        </p:txBody>
      </p:sp>
    </p:spTree>
    <p:extLst>
      <p:ext uri="{BB962C8B-B14F-4D97-AF65-F5344CB8AC3E}">
        <p14:creationId xmlns:p14="http://schemas.microsoft.com/office/powerpoint/2010/main" val="808755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JO" dirty="0"/>
              <a:t>تعريف سيادة القانون</a:t>
            </a:r>
            <a:endParaRPr lang="en-US" dirty="0"/>
          </a:p>
        </p:txBody>
      </p:sp>
      <p:sp>
        <p:nvSpPr>
          <p:cNvPr id="3" name="Content Placeholder 2"/>
          <p:cNvSpPr>
            <a:spLocks noGrp="1"/>
          </p:cNvSpPr>
          <p:nvPr>
            <p:ph idx="1"/>
          </p:nvPr>
        </p:nvSpPr>
        <p:spPr/>
        <p:txBody>
          <a:bodyPr/>
          <a:lstStyle/>
          <a:p>
            <a:pPr algn="r" rtl="1"/>
            <a:endParaRPr lang="ar-JO" dirty="0"/>
          </a:p>
          <a:p>
            <a:pPr algn="r" rtl="1"/>
            <a:r>
              <a:rPr lang="ar-JO" dirty="0"/>
              <a:t>وهو الأساس الحقيقي الذي تُبنى عليه الديمقراطيات والاقتصادات المزدهرة والمجتمعات المنتجة، وهو الضامن للحقوق الفردية والعامة.</a:t>
            </a:r>
            <a:endParaRPr lang="en-US" dirty="0"/>
          </a:p>
        </p:txBody>
      </p:sp>
    </p:spTree>
    <p:extLst>
      <p:ext uri="{BB962C8B-B14F-4D97-AF65-F5344CB8AC3E}">
        <p14:creationId xmlns:p14="http://schemas.microsoft.com/office/powerpoint/2010/main" val="3480102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JO" dirty="0"/>
              <a:t>أهداف سيادة القانون </a:t>
            </a:r>
            <a:endParaRPr lang="en-US" dirty="0"/>
          </a:p>
        </p:txBody>
      </p:sp>
      <p:sp>
        <p:nvSpPr>
          <p:cNvPr id="3" name="Content Placeholder 2"/>
          <p:cNvSpPr>
            <a:spLocks noGrp="1"/>
          </p:cNvSpPr>
          <p:nvPr>
            <p:ph idx="1"/>
          </p:nvPr>
        </p:nvSpPr>
        <p:spPr/>
        <p:txBody>
          <a:bodyPr/>
          <a:lstStyle/>
          <a:p>
            <a:pPr algn="r" rtl="1"/>
            <a:r>
              <a:rPr lang="ar-JO" dirty="0"/>
              <a:t>تعزيز الانتماء للوطن.</a:t>
            </a:r>
          </a:p>
          <a:p>
            <a:pPr algn="r" rtl="1"/>
            <a:r>
              <a:rPr lang="ar-JO" dirty="0"/>
              <a:t>تعزيز الثقة بين فئات المجتمع المختلفة.</a:t>
            </a:r>
          </a:p>
          <a:p>
            <a:pPr algn="r" rtl="1"/>
            <a:r>
              <a:rPr lang="ar-JO" dirty="0"/>
              <a:t>ضمان حقوق الأفراد وحرياتهم</a:t>
            </a:r>
          </a:p>
          <a:p>
            <a:pPr algn="r" rtl="1"/>
            <a:r>
              <a:rPr lang="ar-JO" dirty="0"/>
              <a:t>تعزيز احترام حقوق الإنسان.</a:t>
            </a:r>
          </a:p>
          <a:p>
            <a:pPr algn="r" rtl="1"/>
            <a:r>
              <a:rPr lang="ar-JO" dirty="0"/>
              <a:t>تحقيق العدل والمساواة بين أفراد المجتمع.</a:t>
            </a:r>
            <a:endParaRPr lang="en-US" dirty="0"/>
          </a:p>
        </p:txBody>
      </p:sp>
    </p:spTree>
    <p:extLst>
      <p:ext uri="{BB962C8B-B14F-4D97-AF65-F5344CB8AC3E}">
        <p14:creationId xmlns:p14="http://schemas.microsoft.com/office/powerpoint/2010/main" val="22210720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85</TotalTime>
  <Words>461</Words>
  <Application>Microsoft Office PowerPoint</Application>
  <PresentationFormat>On-screen Show (4:3)</PresentationFormat>
  <Paragraphs>58</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Book Antiqua</vt:lpstr>
      <vt:lpstr>Lucida Sans</vt:lpstr>
      <vt:lpstr>Traditional Arabic</vt:lpstr>
      <vt:lpstr>Wingdings</vt:lpstr>
      <vt:lpstr>Wingdings 2</vt:lpstr>
      <vt:lpstr>Wingdings 3</vt:lpstr>
      <vt:lpstr>Apex</vt:lpstr>
      <vt:lpstr>الوحدة الثانية</vt:lpstr>
      <vt:lpstr>الدرس الأول</vt:lpstr>
      <vt:lpstr>حاجة الناس في الدولة التي يعيشون بها</vt:lpstr>
      <vt:lpstr>السلطات الثلاثة</vt:lpstr>
      <vt:lpstr>الأمور التي تساعد على تحقيق حاجة الناس في الدول التي يعيشون فيها </vt:lpstr>
      <vt:lpstr>الدستور</vt:lpstr>
      <vt:lpstr>تطور الدستور الأردني</vt:lpstr>
      <vt:lpstr>تعريف سيادة القانون</vt:lpstr>
      <vt:lpstr>أهداف سيادة القانون </vt:lpstr>
      <vt:lpstr>المحكمة الدستورية</vt:lpstr>
      <vt:lpstr>الهيئة المستقلة للانتخاب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الثانية</dc:title>
  <dc:creator>sawal</dc:creator>
  <cp:lastModifiedBy>ahmad alhossain</cp:lastModifiedBy>
  <cp:revision>11</cp:revision>
  <dcterms:created xsi:type="dcterms:W3CDTF">2023-10-23T05:19:26Z</dcterms:created>
  <dcterms:modified xsi:type="dcterms:W3CDTF">2024-08-27T14:08:22Z</dcterms:modified>
</cp:coreProperties>
</file>