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65441" autoAdjust="0"/>
    <p:restoredTop sz="86477" autoAdjust="0"/>
  </p:normalViewPr>
  <p:slideViewPr>
    <p:cSldViewPr>
      <p:cViewPr varScale="1">
        <p:scale>
          <a:sx n="71" d="100"/>
          <a:sy n="71" d="100"/>
        </p:scale>
        <p:origin x="1205" y="58"/>
      </p:cViewPr>
      <p:guideLst>
        <p:guide orient="horz" pos="2160"/>
        <p:guide pos="2880"/>
      </p:guideLst>
    </p:cSldViewPr>
  </p:slideViewPr>
  <p:outlineViewPr>
    <p:cViewPr>
      <p:scale>
        <a:sx n="33" d="100"/>
        <a:sy n="33" d="100"/>
      </p:scale>
      <p:origin x="0" y="10692"/>
    </p:cViewPr>
  </p:outlin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a:t>Click to edit Master title style</a:t>
            </a:r>
          </a:p>
        </p:txBody>
      </p:sp>
      <p:sp>
        <p:nvSpPr>
          <p:cNvPr id="28" name="Date Placeholder 27"/>
          <p:cNvSpPr>
            <a:spLocks noGrp="1"/>
          </p:cNvSpPr>
          <p:nvPr>
            <p:ph type="dt" sz="half" idx="10"/>
          </p:nvPr>
        </p:nvSpPr>
        <p:spPr/>
        <p:txBody>
          <a:bodyPr/>
          <a:lstStyle/>
          <a:p>
            <a:fld id="{1B8ABB09-4A1D-463E-8065-109CC2B7EFAA}" type="datetimeFigureOut">
              <a:rPr lang="ar-SA" smtClean="0"/>
              <a:t>22/02/1446</a:t>
            </a:fld>
            <a:endParaRPr lang="ar-SA"/>
          </a:p>
        </p:txBody>
      </p:sp>
      <p:sp>
        <p:nvSpPr>
          <p:cNvPr id="17" name="Footer Placeholder 16"/>
          <p:cNvSpPr>
            <a:spLocks noGrp="1"/>
          </p:cNvSpPr>
          <p:nvPr>
            <p:ph type="ftr" sz="quarter" idx="11"/>
          </p:nvPr>
        </p:nvSpPr>
        <p:spPr/>
        <p:txBody>
          <a:bodyPr/>
          <a:lstStyle/>
          <a:p>
            <a:endParaRPr lang="ar-SA"/>
          </a:p>
        </p:txBody>
      </p:sp>
      <p:sp>
        <p:nvSpPr>
          <p:cNvPr id="29" name="Slide Number Placeholder 28"/>
          <p:cNvSpPr>
            <a:spLocks noGrp="1"/>
          </p:cNvSpPr>
          <p:nvPr>
            <p:ph type="sldNum" sz="quarter" idx="12"/>
          </p:nvPr>
        </p:nvSpPr>
        <p:spPr/>
        <p:txBody>
          <a:bodyPr/>
          <a:lstStyle/>
          <a:p>
            <a:fld id="{0B34F065-1154-456A-91E3-76DE8E75E17B}" type="slidenum">
              <a:rPr lang="ar-SA" smtClean="0"/>
              <a:t>‹#›</a:t>
            </a:fld>
            <a:endParaRPr lang="ar-SA"/>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B8ABB09-4A1D-463E-8065-109CC2B7EFAA}" type="datetimeFigureOut">
              <a:rPr lang="ar-SA" smtClean="0"/>
              <a:t>22/02/1446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B8ABB09-4A1D-463E-8065-109CC2B7EFAA}" type="datetimeFigureOut">
              <a:rPr lang="ar-SA" smtClean="0"/>
              <a:t>22/02/1446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B8ABB09-4A1D-463E-8065-109CC2B7EFAA}" type="datetimeFigureOut">
              <a:rPr lang="ar-SA" smtClean="0"/>
              <a:t>22/02/1446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1B8ABB09-4A1D-463E-8065-109CC2B7EFAA}" type="datetimeFigureOut">
              <a:rPr lang="ar-SA" smtClean="0"/>
              <a:t>22/02/1446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a:xfrm>
            <a:off x="7924800" y="6416675"/>
            <a:ext cx="762000" cy="365125"/>
          </a:xfrm>
        </p:spPr>
        <p:txBody>
          <a:bodyPr/>
          <a:lstStyle/>
          <a:p>
            <a:fld id="{0B34F065-1154-456A-91E3-76DE8E75E17B}" type="slidenum">
              <a:rPr lang="ar-SA" smtClean="0"/>
              <a:t>‹#›</a:t>
            </a:fld>
            <a:endParaRPr lang="ar-SA"/>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1B8ABB09-4A1D-463E-8065-109CC2B7EFAA}" type="datetimeFigureOut">
              <a:rPr lang="ar-SA" smtClean="0"/>
              <a:t>22/02/1446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a:t>Click to edit Master title style</a:t>
            </a:r>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1B8ABB09-4A1D-463E-8065-109CC2B7EFAA}" type="datetimeFigureOut">
              <a:rPr lang="ar-SA" smtClean="0"/>
              <a:t>22/02/1446</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1B8ABB09-4A1D-463E-8065-109CC2B7EFAA}" type="datetimeFigureOut">
              <a:rPr lang="ar-SA" smtClean="0"/>
              <a:t>22/02/1446</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B8ABB09-4A1D-463E-8065-109CC2B7EFAA}" type="datetimeFigureOut">
              <a:rPr lang="ar-SA" smtClean="0"/>
              <a:t>22/02/1446</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a:t>Click to edit Master title style</a:t>
            </a:r>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1B8ABB09-4A1D-463E-8065-109CC2B7EFAA}" type="datetimeFigureOut">
              <a:rPr lang="ar-SA" smtClean="0"/>
              <a:t>22/02/1446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a:t>Click to edit Master title style</a:t>
            </a:r>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1B8ABB09-4A1D-463E-8065-109CC2B7EFAA}" type="datetimeFigureOut">
              <a:rPr lang="ar-SA" smtClean="0"/>
              <a:t>22/02/1446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a:t>Click to edit Master title style</a:t>
            </a:r>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1B8ABB09-4A1D-463E-8065-109CC2B7EFAA}" type="datetimeFigureOut">
              <a:rPr lang="ar-SA" smtClean="0"/>
              <a:t>22/02/1446</a:t>
            </a:fld>
            <a:endParaRPr lang="ar-SA"/>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ar-SA"/>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0B34F065-1154-456A-91E3-76DE8E75E17B}" type="slidenum">
              <a:rPr lang="ar-SA" smtClean="0"/>
              <a:t>‹#›</a:t>
            </a:fld>
            <a:endParaRPr lang="ar-SA"/>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gn="r" rtl="1"/>
            <a:r>
              <a:rPr lang="ar-JO" sz="4000" dirty="0">
                <a:latin typeface="Traditional Arabic" pitchFamily="18" charset="-78"/>
                <a:cs typeface="Traditional Arabic" pitchFamily="18" charset="-78"/>
              </a:rPr>
              <a:t>الوحدة الأولى: الجغرافيا الطبيعية</a:t>
            </a:r>
            <a:endParaRPr lang="en-US" sz="4000" dirty="0">
              <a:latin typeface="Traditional Arabic" pitchFamily="18" charset="-78"/>
              <a:cs typeface="Traditional Arabic" pitchFamily="18" charset="-78"/>
            </a:endParaRPr>
          </a:p>
        </p:txBody>
      </p:sp>
      <p:sp>
        <p:nvSpPr>
          <p:cNvPr id="3" name="Subtitle 2"/>
          <p:cNvSpPr>
            <a:spLocks noGrp="1"/>
          </p:cNvSpPr>
          <p:nvPr>
            <p:ph type="subTitle" idx="1"/>
          </p:nvPr>
        </p:nvSpPr>
        <p:spPr/>
        <p:txBody>
          <a:bodyPr/>
          <a:lstStyle/>
          <a:p>
            <a:pPr algn="r" rtl="1"/>
            <a:r>
              <a:rPr lang="ar-JO" sz="3200" dirty="0">
                <a:latin typeface="Traditional Arabic" pitchFamily="18" charset="-78"/>
                <a:cs typeface="Traditional Arabic" pitchFamily="18" charset="-78"/>
              </a:rPr>
              <a:t>الدرس الأول:  الغلاف الجوي</a:t>
            </a:r>
          </a:p>
          <a:p>
            <a:pPr algn="r" rtl="1"/>
            <a:r>
              <a:rPr lang="ar-JO" sz="3200" dirty="0">
                <a:latin typeface="Traditional Arabic" pitchFamily="18" charset="-78"/>
                <a:cs typeface="Traditional Arabic" pitchFamily="18" charset="-78"/>
              </a:rPr>
              <a:t>إعداد الأستاذ إبراهيم صوالحة</a:t>
            </a:r>
            <a:endParaRPr lang="en-US" sz="3200" dirty="0">
              <a:latin typeface="Traditional Arabic" pitchFamily="18" charset="-78"/>
              <a:cs typeface="Traditional Arabic" pitchFamily="18" charset="-78"/>
            </a:endParaRPr>
          </a:p>
        </p:txBody>
      </p:sp>
      <p:pic>
        <p:nvPicPr>
          <p:cNvPr id="5" name="Picture 4">
            <a:extLst>
              <a:ext uri="{FF2B5EF4-FFF2-40B4-BE49-F238E27FC236}">
                <a16:creationId xmlns:a16="http://schemas.microsoft.com/office/drawing/2014/main" id="{31CD3E66-51CB-08D3-86F0-806D21FC1E15}"/>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707904" y="593204"/>
            <a:ext cx="1528942" cy="1556792"/>
          </a:xfrm>
          <a:prstGeom prst="rect">
            <a:avLst/>
          </a:prstGeom>
        </p:spPr>
      </p:pic>
    </p:spTree>
    <p:extLst>
      <p:ext uri="{BB962C8B-B14F-4D97-AF65-F5344CB8AC3E}">
        <p14:creationId xmlns:p14="http://schemas.microsoft.com/office/powerpoint/2010/main" val="14554411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836712"/>
            <a:ext cx="8229600" cy="1143000"/>
          </a:xfrm>
        </p:spPr>
        <p:txBody>
          <a:bodyPr>
            <a:noAutofit/>
          </a:bodyPr>
          <a:lstStyle/>
          <a:p>
            <a:r>
              <a:rPr lang="ar-JO" sz="4000" dirty="0">
                <a:latin typeface="Traditional Arabic" pitchFamily="18" charset="-78"/>
                <a:cs typeface="Traditional Arabic" pitchFamily="18" charset="-78"/>
              </a:rPr>
              <a:t>أولًا: التأثير في البيئة. </a:t>
            </a:r>
            <a:br>
              <a:rPr lang="ar-JO" sz="4000" dirty="0">
                <a:latin typeface="Traditional Arabic" pitchFamily="18" charset="-78"/>
                <a:cs typeface="Traditional Arabic" pitchFamily="18" charset="-78"/>
              </a:rPr>
            </a:br>
            <a:endParaRPr lang="en-US" sz="4000" dirty="0">
              <a:latin typeface="Traditional Arabic" pitchFamily="18" charset="-78"/>
              <a:cs typeface="Traditional Arabic" pitchFamily="18" charset="-78"/>
            </a:endParaRPr>
          </a:p>
        </p:txBody>
      </p:sp>
      <p:sp>
        <p:nvSpPr>
          <p:cNvPr id="3" name="Content Placeholder 2"/>
          <p:cNvSpPr>
            <a:spLocks noGrp="1"/>
          </p:cNvSpPr>
          <p:nvPr>
            <p:ph idx="1"/>
          </p:nvPr>
        </p:nvSpPr>
        <p:spPr>
          <a:xfrm>
            <a:off x="457200" y="1700808"/>
            <a:ext cx="8229600" cy="4608552"/>
          </a:xfrm>
        </p:spPr>
        <p:txBody>
          <a:bodyPr>
            <a:normAutofit fontScale="92500" lnSpcReduction="20000"/>
          </a:bodyPr>
          <a:lstStyle/>
          <a:p>
            <a:pPr algn="r" rtl="1"/>
            <a:endParaRPr lang="ar-JO" sz="3200" dirty="0">
              <a:latin typeface="Traditional Arabic" pitchFamily="18" charset="-78"/>
              <a:cs typeface="Traditional Arabic" pitchFamily="18" charset="-78"/>
            </a:endParaRPr>
          </a:p>
          <a:p>
            <a:pPr marL="137160" indent="0" algn="r" rtl="1">
              <a:buNone/>
            </a:pPr>
            <a:r>
              <a:rPr lang="ar-JO" sz="3200" u="sng" dirty="0">
                <a:latin typeface="Traditional Arabic" pitchFamily="18" charset="-78"/>
                <a:cs typeface="Traditional Arabic" pitchFamily="18" charset="-78"/>
              </a:rPr>
              <a:t>من خلال</a:t>
            </a:r>
            <a:r>
              <a:rPr lang="ar-JO" sz="3200" dirty="0">
                <a:latin typeface="Traditional Arabic" pitchFamily="18" charset="-78"/>
                <a:cs typeface="Traditional Arabic" pitchFamily="18" charset="-78"/>
              </a:rPr>
              <a:t>: </a:t>
            </a:r>
          </a:p>
          <a:p>
            <a:pPr marL="137160" indent="0" algn="r" rtl="1">
              <a:buNone/>
            </a:pPr>
            <a:endParaRPr lang="ar-JO" sz="3200" dirty="0">
              <a:latin typeface="Traditional Arabic" pitchFamily="18" charset="-78"/>
              <a:cs typeface="Traditional Arabic" pitchFamily="18" charset="-78"/>
            </a:endParaRPr>
          </a:p>
          <a:p>
            <a:pPr marL="137160" indent="0" algn="r" rtl="1">
              <a:buNone/>
            </a:pPr>
            <a:r>
              <a:rPr lang="ar-JO" sz="3200" dirty="0">
                <a:latin typeface="Traditional Arabic" pitchFamily="18" charset="-78"/>
                <a:cs typeface="Traditional Arabic" pitchFamily="18" charset="-78"/>
              </a:rPr>
              <a:t>1- ظاهرة الاحترار العالمي: تُشير إلى ارتفاع درجة حرارة الهواء المحيط بالكرة الأرضية نتيجة لزيادة نسب غازات الدفيئة في الغلاف الجوي. </a:t>
            </a:r>
          </a:p>
          <a:p>
            <a:pPr marL="137160" indent="0" algn="r" rtl="1">
              <a:buNone/>
            </a:pPr>
            <a:endParaRPr lang="ar-JO" sz="3200" dirty="0">
              <a:latin typeface="Traditional Arabic" pitchFamily="18" charset="-78"/>
              <a:cs typeface="Traditional Arabic" pitchFamily="18" charset="-78"/>
            </a:endParaRPr>
          </a:p>
          <a:p>
            <a:pPr marL="137160" indent="0" algn="r" rtl="1">
              <a:buNone/>
            </a:pPr>
            <a:r>
              <a:rPr lang="ar-JO" sz="3200" u="sng" dirty="0">
                <a:latin typeface="Traditional Arabic" pitchFamily="18" charset="-78"/>
                <a:cs typeface="Traditional Arabic" pitchFamily="18" charset="-78"/>
              </a:rPr>
              <a:t>التي تتسبب: </a:t>
            </a:r>
          </a:p>
          <a:p>
            <a:pPr marL="651510" indent="-514350" algn="r" rtl="1">
              <a:buAutoNum type="arabic1Minus"/>
            </a:pPr>
            <a:r>
              <a:rPr lang="ar-JO" sz="3200" dirty="0">
                <a:latin typeface="Traditional Arabic" pitchFamily="18" charset="-78"/>
                <a:cs typeface="Traditional Arabic" pitchFamily="18" charset="-78"/>
              </a:rPr>
              <a:t>في انصهار الجليد ومن ثمَّ زيادة مستوى باءِ سطح البحر.</a:t>
            </a:r>
          </a:p>
          <a:p>
            <a:pPr marL="651510" indent="-514350" algn="r" rtl="1">
              <a:buAutoNum type="arabic1Minus"/>
            </a:pPr>
            <a:r>
              <a:rPr lang="ar-JO" sz="3200" dirty="0">
                <a:latin typeface="Traditional Arabic" pitchFamily="18" charset="-78"/>
                <a:cs typeface="Traditional Arabic" pitchFamily="18" charset="-78"/>
              </a:rPr>
              <a:t>وتشرد الحيوانات وفقدانها لموائلها. </a:t>
            </a:r>
          </a:p>
          <a:p>
            <a:pPr marL="651510" indent="-514350" algn="r" rtl="1">
              <a:buAutoNum type="arabic1Minus"/>
            </a:pPr>
            <a:r>
              <a:rPr lang="ar-JO" sz="3200" dirty="0">
                <a:latin typeface="Traditional Arabic" pitchFamily="18" charset="-78"/>
                <a:cs typeface="Traditional Arabic" pitchFamily="18" charset="-78"/>
              </a:rPr>
              <a:t>إضافة إلى تأثيرها السلبي في الأمن الغذائي والمائي وفي الأراضي الزراعية. </a:t>
            </a:r>
          </a:p>
          <a:p>
            <a:pPr marL="137160" indent="0" algn="r" rtl="1">
              <a:buNone/>
            </a:pPr>
            <a:endParaRPr lang="en-US" sz="3200" dirty="0">
              <a:latin typeface="Traditional Arabic" pitchFamily="18" charset="-78"/>
              <a:cs typeface="Traditional Arabic" pitchFamily="18" charset="-78"/>
            </a:endParaRPr>
          </a:p>
        </p:txBody>
      </p:sp>
    </p:spTree>
    <p:extLst>
      <p:ext uri="{BB962C8B-B14F-4D97-AF65-F5344CB8AC3E}">
        <p14:creationId xmlns:p14="http://schemas.microsoft.com/office/powerpoint/2010/main" val="29035891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3200">
              <a:latin typeface="Traditional Arabic" pitchFamily="18" charset="-78"/>
              <a:cs typeface="Traditional Arabic" pitchFamily="18" charset="-78"/>
            </a:endParaRPr>
          </a:p>
        </p:txBody>
      </p:sp>
      <p:sp>
        <p:nvSpPr>
          <p:cNvPr id="3" name="Content Placeholder 2"/>
          <p:cNvSpPr>
            <a:spLocks noGrp="1"/>
          </p:cNvSpPr>
          <p:nvPr>
            <p:ph idx="1"/>
          </p:nvPr>
        </p:nvSpPr>
        <p:spPr/>
        <p:txBody>
          <a:bodyPr>
            <a:normAutofit fontScale="92500" lnSpcReduction="20000"/>
          </a:bodyPr>
          <a:lstStyle/>
          <a:p>
            <a:pPr marL="137160" indent="0" algn="r" rtl="1">
              <a:buNone/>
            </a:pPr>
            <a:endParaRPr lang="ar-JO" sz="3200" dirty="0">
              <a:latin typeface="Traditional Arabic" pitchFamily="18" charset="-78"/>
              <a:cs typeface="Traditional Arabic" pitchFamily="18" charset="-78"/>
            </a:endParaRPr>
          </a:p>
          <a:p>
            <a:pPr marL="137160" indent="0" algn="r" rtl="1">
              <a:buNone/>
            </a:pPr>
            <a:r>
              <a:rPr lang="ar-JO" sz="3200" dirty="0">
                <a:latin typeface="Traditional Arabic" pitchFamily="18" charset="-78"/>
                <a:cs typeface="Traditional Arabic" pitchFamily="18" charset="-78"/>
              </a:rPr>
              <a:t>2- الأمطار الحمضية: التي تحدث نتيجة تفاعل الأمطار معَ مُلوّثات الهواء (الغازات الضارة مثل أكاسيد النيتروجين وأكاسيد الكبريت في الغلاف الجوي الناتجة من الصناعات).</a:t>
            </a:r>
          </a:p>
          <a:p>
            <a:pPr marL="137160" indent="0" algn="r" rtl="1">
              <a:buNone/>
            </a:pPr>
            <a:endParaRPr lang="ar-JO" sz="3200" dirty="0">
              <a:latin typeface="Traditional Arabic" pitchFamily="18" charset="-78"/>
              <a:cs typeface="Traditional Arabic" pitchFamily="18" charset="-78"/>
            </a:endParaRPr>
          </a:p>
          <a:p>
            <a:pPr marL="137160" indent="0" algn="r" rtl="1">
              <a:buNone/>
            </a:pPr>
            <a:r>
              <a:rPr lang="ar-JO" sz="3200" dirty="0">
                <a:latin typeface="Traditional Arabic" pitchFamily="18" charset="-78"/>
                <a:cs typeface="Traditional Arabic" pitchFamily="18" charset="-78"/>
              </a:rPr>
              <a:t> </a:t>
            </a:r>
            <a:r>
              <a:rPr lang="ar-JO" sz="3200" u="sng" dirty="0">
                <a:latin typeface="Traditional Arabic" pitchFamily="18" charset="-78"/>
                <a:cs typeface="Traditional Arabic" pitchFamily="18" charset="-78"/>
              </a:rPr>
              <a:t>مما ينتج عنه:</a:t>
            </a:r>
          </a:p>
          <a:p>
            <a:pPr marL="651510" indent="-514350" algn="r" rtl="1">
              <a:buAutoNum type="arabic1Minus"/>
            </a:pPr>
            <a:r>
              <a:rPr lang="ar-JO" sz="3200" dirty="0">
                <a:latin typeface="Traditional Arabic" pitchFamily="18" charset="-78"/>
                <a:cs typeface="Traditional Arabic" pitchFamily="18" charset="-78"/>
              </a:rPr>
              <a:t>تلفُ النباتات والمحاصيل الزراعية.</a:t>
            </a:r>
          </a:p>
          <a:p>
            <a:pPr marL="651510" indent="-514350" algn="r" rtl="1">
              <a:buAutoNum type="arabic1Minus"/>
            </a:pPr>
            <a:r>
              <a:rPr lang="ar-JO" sz="3200" dirty="0">
                <a:latin typeface="Traditional Arabic" pitchFamily="18" charset="-78"/>
                <a:cs typeface="Traditional Arabic" pitchFamily="18" charset="-78"/>
              </a:rPr>
              <a:t>تلوث مياه الأنهار والبحيرات.</a:t>
            </a:r>
          </a:p>
          <a:p>
            <a:pPr marL="651510" indent="-514350" algn="r" rtl="1">
              <a:buAutoNum type="arabic1Minus"/>
            </a:pPr>
            <a:r>
              <a:rPr lang="ar-JO" sz="3200" dirty="0">
                <a:latin typeface="Traditional Arabic" pitchFamily="18" charset="-78"/>
                <a:cs typeface="Traditional Arabic" pitchFamily="18" charset="-78"/>
              </a:rPr>
              <a:t>تلف في المباني والآثار. </a:t>
            </a:r>
          </a:p>
          <a:p>
            <a:pPr marL="651510" indent="-514350" algn="r" rtl="1">
              <a:buAutoNum type="arabic1Minus"/>
            </a:pPr>
            <a:r>
              <a:rPr lang="ar-JO" sz="3200" dirty="0">
                <a:latin typeface="Traditional Arabic" pitchFamily="18" charset="-78"/>
                <a:cs typeface="Traditional Arabic" pitchFamily="18" charset="-78"/>
              </a:rPr>
              <a:t>وإصابة الإنسان والحيوان.</a:t>
            </a:r>
          </a:p>
          <a:p>
            <a:pPr algn="r" rtl="1"/>
            <a:endParaRPr lang="en-US" sz="3200" dirty="0">
              <a:latin typeface="Traditional Arabic" pitchFamily="18" charset="-78"/>
              <a:cs typeface="Traditional Arabic" pitchFamily="18" charset="-78"/>
            </a:endParaRPr>
          </a:p>
        </p:txBody>
      </p:sp>
    </p:spTree>
    <p:extLst>
      <p:ext uri="{BB962C8B-B14F-4D97-AF65-F5344CB8AC3E}">
        <p14:creationId xmlns:p14="http://schemas.microsoft.com/office/powerpoint/2010/main" val="5812042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r-JO" sz="4000" dirty="0">
                <a:latin typeface="Traditional Arabic" pitchFamily="18" charset="-78"/>
                <a:cs typeface="Traditional Arabic" pitchFamily="18" charset="-78"/>
              </a:rPr>
              <a:t>ثانيًا: التأثير في الإنسان.</a:t>
            </a:r>
            <a:endParaRPr lang="en-US" sz="4000" dirty="0">
              <a:latin typeface="Traditional Arabic" pitchFamily="18" charset="-78"/>
              <a:cs typeface="Traditional Arabic" pitchFamily="18" charset="-78"/>
            </a:endParaRPr>
          </a:p>
        </p:txBody>
      </p:sp>
      <p:sp>
        <p:nvSpPr>
          <p:cNvPr id="3" name="Content Placeholder 2"/>
          <p:cNvSpPr>
            <a:spLocks noGrp="1"/>
          </p:cNvSpPr>
          <p:nvPr>
            <p:ph idx="1"/>
          </p:nvPr>
        </p:nvSpPr>
        <p:spPr/>
        <p:txBody>
          <a:bodyPr>
            <a:normAutofit lnSpcReduction="10000"/>
          </a:bodyPr>
          <a:lstStyle/>
          <a:p>
            <a:pPr marL="137160" indent="0" algn="r" rtl="1">
              <a:buNone/>
            </a:pPr>
            <a:r>
              <a:rPr lang="ar-JO" sz="3200" dirty="0">
                <a:latin typeface="Traditional Arabic" pitchFamily="18" charset="-78"/>
                <a:cs typeface="Traditional Arabic" pitchFamily="18" charset="-78"/>
              </a:rPr>
              <a:t>1- التأثير السلبي في صحة الإنسان وبشكل خاص في الجهاز التنفسي والجلد.</a:t>
            </a:r>
          </a:p>
          <a:p>
            <a:pPr marL="137160" indent="0" algn="r" rtl="1">
              <a:buNone/>
            </a:pPr>
            <a:endParaRPr lang="ar-JO" sz="3200" dirty="0">
              <a:latin typeface="Traditional Arabic" pitchFamily="18" charset="-78"/>
              <a:cs typeface="Traditional Arabic" pitchFamily="18" charset="-78"/>
            </a:endParaRPr>
          </a:p>
          <a:p>
            <a:pPr marL="137160" indent="0" algn="r" rtl="1">
              <a:buNone/>
            </a:pPr>
            <a:r>
              <a:rPr lang="ar-JO" sz="3200" dirty="0">
                <a:latin typeface="Traditional Arabic" pitchFamily="18" charset="-78"/>
                <a:cs typeface="Traditional Arabic" pitchFamily="18" charset="-78"/>
              </a:rPr>
              <a:t>2- التأثير السلبي في الأمن الغذائي؛ بسبب نقص المساحاتِ المتاحة للزراعة وتلف المحاصيل الزراعية وتلوث مياه الأنهار والبحيرات. </a:t>
            </a:r>
          </a:p>
          <a:p>
            <a:pPr marL="137160" indent="0" algn="r" rtl="1">
              <a:buNone/>
            </a:pPr>
            <a:endParaRPr lang="ar-JO" sz="3200" dirty="0">
              <a:latin typeface="Traditional Arabic" pitchFamily="18" charset="-78"/>
              <a:cs typeface="Traditional Arabic" pitchFamily="18" charset="-78"/>
            </a:endParaRPr>
          </a:p>
          <a:p>
            <a:pPr marL="137160" indent="0" algn="r" rtl="1">
              <a:buNone/>
            </a:pPr>
            <a:r>
              <a:rPr lang="ar-JO" sz="3200" dirty="0">
                <a:latin typeface="Traditional Arabic" pitchFamily="18" charset="-78"/>
                <a:cs typeface="Traditional Arabic" pitchFamily="18" charset="-78"/>
              </a:rPr>
              <a:t>3- النزوح البيئي وهو الهجرات الناتجة منَ التغيرات المناخية مثل (التلوث، الجفاف، الفيضانات)، الأمر الذي يؤثر سلبًا في الاستقرار الاقتصادي والاجتماعي للمجتمعات.</a:t>
            </a:r>
            <a:endParaRPr lang="en-US" sz="3200" dirty="0">
              <a:latin typeface="Traditional Arabic" pitchFamily="18" charset="-78"/>
              <a:cs typeface="Traditional Arabic" pitchFamily="18" charset="-78"/>
            </a:endParaRPr>
          </a:p>
        </p:txBody>
      </p:sp>
    </p:spTree>
    <p:extLst>
      <p:ext uri="{BB962C8B-B14F-4D97-AF65-F5344CB8AC3E}">
        <p14:creationId xmlns:p14="http://schemas.microsoft.com/office/powerpoint/2010/main" val="29716030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r-JO" sz="4000" dirty="0">
                <a:latin typeface="Traditional Arabic" pitchFamily="18" charset="-78"/>
                <a:cs typeface="Traditional Arabic" pitchFamily="18" charset="-78"/>
              </a:rPr>
              <a:t>الجهود الدولية للحد من تلوث الهواء وتغير المناخ</a:t>
            </a:r>
            <a:endParaRPr lang="en-US" sz="4000" dirty="0">
              <a:latin typeface="Traditional Arabic" pitchFamily="18" charset="-78"/>
              <a:cs typeface="Traditional Arabic" pitchFamily="18" charset="-78"/>
            </a:endParaRPr>
          </a:p>
        </p:txBody>
      </p:sp>
      <p:sp>
        <p:nvSpPr>
          <p:cNvPr id="3" name="Content Placeholder 2"/>
          <p:cNvSpPr>
            <a:spLocks noGrp="1"/>
          </p:cNvSpPr>
          <p:nvPr>
            <p:ph idx="1"/>
          </p:nvPr>
        </p:nvSpPr>
        <p:spPr/>
        <p:txBody>
          <a:bodyPr>
            <a:normAutofit/>
          </a:bodyPr>
          <a:lstStyle/>
          <a:p>
            <a:pPr marL="137160" indent="0" algn="r" rtl="1">
              <a:buNone/>
            </a:pPr>
            <a:endParaRPr lang="ar-JO" sz="3200" dirty="0">
              <a:latin typeface="Traditional Arabic" pitchFamily="18" charset="-78"/>
              <a:cs typeface="Traditional Arabic" pitchFamily="18" charset="-78"/>
            </a:endParaRPr>
          </a:p>
          <a:p>
            <a:pPr marL="137160" indent="0" algn="r" rtl="1">
              <a:buNone/>
            </a:pPr>
            <a:r>
              <a:rPr lang="ar-JO" sz="3200" dirty="0">
                <a:latin typeface="Traditional Arabic" pitchFamily="18" charset="-78"/>
                <a:cs typeface="Traditional Arabic" pitchFamily="18" charset="-78"/>
              </a:rPr>
              <a:t>عُقِدَ عدد من المؤتمرات لهذه الغاية، من أهمها:</a:t>
            </a:r>
          </a:p>
          <a:p>
            <a:pPr marL="651510" indent="-514350" algn="r" rtl="1">
              <a:buAutoNum type="arabicParenR"/>
            </a:pPr>
            <a:r>
              <a:rPr lang="ar-JO" sz="3200" dirty="0">
                <a:latin typeface="Traditional Arabic" pitchFamily="18" charset="-78"/>
                <a:cs typeface="Traditional Arabic" pitchFamily="18" charset="-78"/>
              </a:rPr>
              <a:t>مؤتمر ريو دي جانيرو (البرازيل) المعروف كذلك باسم (قمَّة الأرض سنة1992م.</a:t>
            </a:r>
          </a:p>
          <a:p>
            <a:pPr marL="651510" indent="-514350" algn="r" rtl="1">
              <a:buAutoNum type="arabicParenR"/>
            </a:pPr>
            <a:r>
              <a:rPr lang="ar-JO" sz="3200" dirty="0">
                <a:latin typeface="Traditional Arabic" pitchFamily="18" charset="-78"/>
                <a:cs typeface="Traditional Arabic" pitchFamily="18" charset="-78"/>
              </a:rPr>
              <a:t>مؤتمرات الأمم المتحدة للتغير المناخي التي تُعقد في إطار اتفاقية الأمم المتحدة بشأن التغير المناخي (مؤتمر الأطراف، ومن أشهرها اتفاقية كيوتو (اليابان) 1997. واتفاق باريس (فرنسا) 2015م.</a:t>
            </a:r>
            <a:endParaRPr lang="en-US" sz="3200" dirty="0">
              <a:latin typeface="Traditional Arabic" pitchFamily="18" charset="-78"/>
              <a:cs typeface="Traditional Arabic" pitchFamily="18" charset="-78"/>
            </a:endParaRPr>
          </a:p>
        </p:txBody>
      </p:sp>
    </p:spTree>
    <p:extLst>
      <p:ext uri="{BB962C8B-B14F-4D97-AF65-F5344CB8AC3E}">
        <p14:creationId xmlns:p14="http://schemas.microsoft.com/office/powerpoint/2010/main" val="23440776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r-JO" sz="4000" dirty="0">
                <a:latin typeface="Traditional Arabic" pitchFamily="18" charset="-78"/>
                <a:cs typeface="Traditional Arabic" pitchFamily="18" charset="-78"/>
              </a:rPr>
              <a:t>الغلاف الجوي</a:t>
            </a:r>
            <a:endParaRPr lang="en-US" sz="4000" dirty="0">
              <a:latin typeface="Traditional Arabic" pitchFamily="18" charset="-78"/>
              <a:cs typeface="Traditional Arabic" pitchFamily="18" charset="-78"/>
            </a:endParaRPr>
          </a:p>
        </p:txBody>
      </p:sp>
      <p:sp>
        <p:nvSpPr>
          <p:cNvPr id="3" name="Content Placeholder 2"/>
          <p:cNvSpPr>
            <a:spLocks noGrp="1"/>
          </p:cNvSpPr>
          <p:nvPr>
            <p:ph idx="1"/>
          </p:nvPr>
        </p:nvSpPr>
        <p:spPr/>
        <p:txBody>
          <a:bodyPr>
            <a:normAutofit/>
          </a:bodyPr>
          <a:lstStyle/>
          <a:p>
            <a:pPr algn="r" rtl="1"/>
            <a:endParaRPr lang="ar-JO" sz="3200" dirty="0">
              <a:latin typeface="Traditional Arabic" pitchFamily="18" charset="-78"/>
              <a:cs typeface="Traditional Arabic" pitchFamily="18" charset="-78"/>
            </a:endParaRPr>
          </a:p>
          <a:p>
            <a:pPr algn="r" rtl="1"/>
            <a:r>
              <a:rPr lang="ar-JO" sz="3200" dirty="0">
                <a:latin typeface="Traditional Arabic" pitchFamily="18" charset="-78"/>
                <a:cs typeface="Traditional Arabic" pitchFamily="18" charset="-78"/>
              </a:rPr>
              <a:t>هو طبقةُ الهواء التي تُحيط بالكرة الأرضيَّةِ، ويتكونُ من مجموعة من الغازات، أهمها غاز النيتروجينِ الذي يشكل 78% من مكوناته، وغاز الأكسجين الذي يُشكل 21%، فيما تُشكّل بقيَّةُ الغازات (الأرغون، وغاز ثاني أكسيد الكربون...) 1% فقط من مكوناته.</a:t>
            </a:r>
          </a:p>
          <a:p>
            <a:pPr marL="137160" indent="0" algn="r" rtl="1">
              <a:buNone/>
            </a:pPr>
            <a:endParaRPr lang="ar-JO" sz="3200" dirty="0">
              <a:latin typeface="Traditional Arabic" pitchFamily="18" charset="-78"/>
              <a:cs typeface="Traditional Arabic" pitchFamily="18" charset="-78"/>
            </a:endParaRPr>
          </a:p>
        </p:txBody>
      </p:sp>
    </p:spTree>
    <p:extLst>
      <p:ext uri="{BB962C8B-B14F-4D97-AF65-F5344CB8AC3E}">
        <p14:creationId xmlns:p14="http://schemas.microsoft.com/office/powerpoint/2010/main" val="11928192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rtl="1"/>
            <a:r>
              <a:rPr lang="ar-JO" sz="4000" dirty="0">
                <a:latin typeface="Traditional Arabic" pitchFamily="18" charset="-78"/>
                <a:cs typeface="Traditional Arabic" pitchFamily="18" charset="-78"/>
              </a:rPr>
              <a:t>أهمية الغلاف الجوي</a:t>
            </a:r>
            <a:endParaRPr lang="en-US" sz="4000" dirty="0">
              <a:latin typeface="Traditional Arabic" pitchFamily="18" charset="-78"/>
              <a:cs typeface="Traditional Arabic" pitchFamily="18" charset="-78"/>
            </a:endParaRPr>
          </a:p>
        </p:txBody>
      </p:sp>
      <p:sp>
        <p:nvSpPr>
          <p:cNvPr id="3" name="Content Placeholder 2"/>
          <p:cNvSpPr>
            <a:spLocks noGrp="1"/>
          </p:cNvSpPr>
          <p:nvPr>
            <p:ph idx="1"/>
          </p:nvPr>
        </p:nvSpPr>
        <p:spPr/>
        <p:txBody>
          <a:bodyPr>
            <a:normAutofit lnSpcReduction="10000"/>
          </a:bodyPr>
          <a:lstStyle/>
          <a:p>
            <a:pPr marL="137160" indent="0" algn="r" rtl="1">
              <a:buNone/>
            </a:pPr>
            <a:r>
              <a:rPr lang="ar-JO" sz="3200" dirty="0">
                <a:latin typeface="Traditional Arabic" pitchFamily="18" charset="-78"/>
                <a:cs typeface="Traditional Arabic" pitchFamily="18" charset="-78"/>
              </a:rPr>
              <a:t>1- تُعد الشمس المصدر الرئيس للطاقة على سطح الأرض.</a:t>
            </a:r>
          </a:p>
          <a:p>
            <a:pPr marL="137160" indent="0" algn="r" rtl="1">
              <a:buNone/>
            </a:pPr>
            <a:endParaRPr lang="ar-JO" sz="3200" dirty="0">
              <a:latin typeface="Traditional Arabic" pitchFamily="18" charset="-78"/>
              <a:cs typeface="Traditional Arabic" pitchFamily="18" charset="-78"/>
            </a:endParaRPr>
          </a:p>
          <a:p>
            <a:pPr marL="137160" indent="0" algn="r" rtl="1">
              <a:buNone/>
            </a:pPr>
            <a:r>
              <a:rPr lang="ar-JO" sz="3200" dirty="0">
                <a:latin typeface="Traditional Arabic" pitchFamily="18" charset="-78"/>
                <a:cs typeface="Traditional Arabic" pitchFamily="18" charset="-78"/>
              </a:rPr>
              <a:t>2- يعمل الغلاف الجوي المحيط بها على تنظيم درجة حرارة الأرض من خلالِ ظاهرة غازات الدفيئة.</a:t>
            </a:r>
          </a:p>
          <a:p>
            <a:pPr marL="137160" indent="0" algn="r" rtl="1">
              <a:buNone/>
            </a:pPr>
            <a:endParaRPr lang="ar-JO" sz="3200" dirty="0">
              <a:latin typeface="Traditional Arabic" pitchFamily="18" charset="-78"/>
              <a:cs typeface="Traditional Arabic" pitchFamily="18" charset="-78"/>
            </a:endParaRPr>
          </a:p>
          <a:p>
            <a:pPr marL="137160" indent="0" algn="r" rtl="1">
              <a:buNone/>
            </a:pPr>
            <a:r>
              <a:rPr lang="ar-JO" sz="3200" dirty="0">
                <a:latin typeface="Traditional Arabic" pitchFamily="18" charset="-78"/>
                <a:cs typeface="Traditional Arabic" pitchFamily="18" charset="-78"/>
              </a:rPr>
              <a:t> </a:t>
            </a:r>
            <a:r>
              <a:rPr lang="ar-JO" sz="3200" u="sng" dirty="0">
                <a:latin typeface="Traditional Arabic" pitchFamily="18" charset="-78"/>
                <a:cs typeface="Traditional Arabic" pitchFamily="18" charset="-78"/>
              </a:rPr>
              <a:t>تعريف ظاهرة غازات الدفيئة</a:t>
            </a:r>
            <a:r>
              <a:rPr lang="ar-JO" sz="3200" dirty="0">
                <a:latin typeface="Traditional Arabic" pitchFamily="18" charset="-78"/>
                <a:cs typeface="Traditional Arabic" pitchFamily="18" charset="-78"/>
              </a:rPr>
              <a:t>: وهي غازات موجودة في الغلاف الجوي تقوم بامتصاص الأشعة تحت الحمراء التي تعكسها الأرضُ، مما يُقلّل من كمية الطاقة الحرارية المفقودة من الأرضِ، ويجعلُها تُسهم في تسخينِ جو الأرض، وهي مفيدة ضمن تركزها الطبيعي.</a:t>
            </a:r>
            <a:endParaRPr lang="en-US" sz="3200" dirty="0">
              <a:latin typeface="Traditional Arabic" pitchFamily="18" charset="-78"/>
              <a:cs typeface="Traditional Arabic" pitchFamily="18" charset="-78"/>
            </a:endParaRPr>
          </a:p>
        </p:txBody>
      </p:sp>
    </p:spTree>
    <p:extLst>
      <p:ext uri="{BB962C8B-B14F-4D97-AF65-F5344CB8AC3E}">
        <p14:creationId xmlns:p14="http://schemas.microsoft.com/office/powerpoint/2010/main" val="35708792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rtl="1"/>
            <a:r>
              <a:rPr lang="ar-JO" sz="4000" dirty="0">
                <a:latin typeface="Traditional Arabic" pitchFamily="18" charset="-78"/>
                <a:cs typeface="Traditional Arabic" pitchFamily="18" charset="-78"/>
              </a:rPr>
              <a:t>علل: للغلاف الجوي وظائف ضروريَّةٌ لاستمرار الحياة على سطح الأرض.</a:t>
            </a:r>
            <a:endParaRPr lang="en-US" sz="4000" dirty="0">
              <a:latin typeface="Traditional Arabic" pitchFamily="18" charset="-78"/>
              <a:cs typeface="Traditional Arabic" pitchFamily="18" charset="-78"/>
            </a:endParaRPr>
          </a:p>
        </p:txBody>
      </p:sp>
      <p:sp>
        <p:nvSpPr>
          <p:cNvPr id="3" name="Content Placeholder 2"/>
          <p:cNvSpPr>
            <a:spLocks noGrp="1"/>
          </p:cNvSpPr>
          <p:nvPr>
            <p:ph idx="1"/>
          </p:nvPr>
        </p:nvSpPr>
        <p:spPr/>
        <p:txBody>
          <a:bodyPr/>
          <a:lstStyle/>
          <a:p>
            <a:pPr algn="r" rtl="1"/>
            <a:endParaRPr lang="ar-JO" sz="3200" dirty="0">
              <a:latin typeface="Traditional Arabic" pitchFamily="18" charset="-78"/>
              <a:cs typeface="Traditional Arabic" pitchFamily="18" charset="-78"/>
            </a:endParaRPr>
          </a:p>
          <a:p>
            <a:pPr marL="137160" indent="0" algn="r" rtl="1">
              <a:buNone/>
            </a:pPr>
            <a:r>
              <a:rPr lang="ar-JO" sz="3200" dirty="0">
                <a:latin typeface="Traditional Arabic" pitchFamily="18" charset="-78"/>
                <a:cs typeface="Traditional Arabic" pitchFamily="18" charset="-78"/>
              </a:rPr>
              <a:t>1- هو خزان طبيعي للغازات.</a:t>
            </a:r>
          </a:p>
          <a:p>
            <a:pPr marL="137160" indent="0" algn="r" rtl="1">
              <a:buNone/>
            </a:pPr>
            <a:endParaRPr lang="ar-JO" sz="3200" dirty="0">
              <a:latin typeface="Traditional Arabic" pitchFamily="18" charset="-78"/>
              <a:cs typeface="Traditional Arabic" pitchFamily="18" charset="-78"/>
            </a:endParaRPr>
          </a:p>
          <a:p>
            <a:pPr marL="137160" indent="0" algn="r" rtl="1">
              <a:buNone/>
            </a:pPr>
            <a:r>
              <a:rPr lang="ar-JO" sz="3200" dirty="0">
                <a:latin typeface="Traditional Arabic" pitchFamily="18" charset="-78"/>
                <a:cs typeface="Traditional Arabic" pitchFamily="18" charset="-78"/>
              </a:rPr>
              <a:t>2- درع يحمي الأرض من النيازك والشهب والأشعَّةِ الضارَّةِ.</a:t>
            </a:r>
          </a:p>
          <a:p>
            <a:pPr marL="137160" indent="0" algn="r" rtl="1">
              <a:buNone/>
            </a:pPr>
            <a:endParaRPr lang="ar-JO" sz="3200" dirty="0">
              <a:latin typeface="Traditional Arabic" pitchFamily="18" charset="-78"/>
              <a:cs typeface="Traditional Arabic" pitchFamily="18" charset="-78"/>
            </a:endParaRPr>
          </a:p>
          <a:p>
            <a:pPr marL="137160" indent="0" algn="r" rtl="1">
              <a:buNone/>
            </a:pPr>
            <a:r>
              <a:rPr lang="ar-JO" sz="3200" dirty="0">
                <a:latin typeface="Traditional Arabic" pitchFamily="18" charset="-78"/>
                <a:cs typeface="Traditional Arabic" pitchFamily="18" charset="-78"/>
              </a:rPr>
              <a:t>3- الوسط الذي تتشكل فيه ظواهر الطقس المختلفة.</a:t>
            </a:r>
          </a:p>
          <a:p>
            <a:pPr marL="137160" indent="0" algn="r" rtl="1">
              <a:buNone/>
            </a:pPr>
            <a:endParaRPr lang="ar-JO" sz="3200" dirty="0">
              <a:latin typeface="Traditional Arabic" pitchFamily="18" charset="-78"/>
              <a:cs typeface="Traditional Arabic" pitchFamily="18" charset="-78"/>
            </a:endParaRPr>
          </a:p>
          <a:p>
            <a:pPr marL="137160" indent="0" algn="r" rtl="1">
              <a:buNone/>
            </a:pPr>
            <a:r>
              <a:rPr lang="ar-JO" sz="3200" dirty="0">
                <a:latin typeface="Traditional Arabic" pitchFamily="18" charset="-78"/>
                <a:cs typeface="Traditional Arabic" pitchFamily="18" charset="-78"/>
              </a:rPr>
              <a:t>4- تنظيم وتوزيع درجات الحرارة وانتشار الضوء على سطح الأرض. </a:t>
            </a:r>
            <a:endParaRPr lang="en-US" sz="3200" dirty="0">
              <a:latin typeface="Traditional Arabic" pitchFamily="18" charset="-78"/>
              <a:cs typeface="Traditional Arabic" pitchFamily="18" charset="-78"/>
            </a:endParaRPr>
          </a:p>
        </p:txBody>
      </p:sp>
    </p:spTree>
    <p:extLst>
      <p:ext uri="{BB962C8B-B14F-4D97-AF65-F5344CB8AC3E}">
        <p14:creationId xmlns:p14="http://schemas.microsoft.com/office/powerpoint/2010/main" val="3823946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r-JO" sz="4000" dirty="0">
                <a:latin typeface="Traditional Arabic" pitchFamily="18" charset="-78"/>
                <a:cs typeface="Traditional Arabic" pitchFamily="18" charset="-78"/>
              </a:rPr>
              <a:t>طبقات الغلاف الجوي</a:t>
            </a:r>
            <a:endParaRPr lang="en-US" sz="4000" dirty="0">
              <a:latin typeface="Traditional Arabic" pitchFamily="18" charset="-78"/>
              <a:cs typeface="Traditional Arabic" pitchFamily="18" charset="-78"/>
            </a:endParaRPr>
          </a:p>
        </p:txBody>
      </p:sp>
      <p:sp>
        <p:nvSpPr>
          <p:cNvPr id="3" name="Content Placeholder 2"/>
          <p:cNvSpPr>
            <a:spLocks noGrp="1"/>
          </p:cNvSpPr>
          <p:nvPr>
            <p:ph idx="1"/>
          </p:nvPr>
        </p:nvSpPr>
        <p:spPr>
          <a:xfrm>
            <a:off x="457200" y="1052736"/>
            <a:ext cx="8229600" cy="5256624"/>
          </a:xfrm>
        </p:spPr>
        <p:txBody>
          <a:bodyPr>
            <a:noAutofit/>
          </a:bodyPr>
          <a:lstStyle/>
          <a:p>
            <a:pPr marL="137160" indent="0" algn="r" rtl="1">
              <a:buNone/>
            </a:pPr>
            <a:r>
              <a:rPr lang="ar-JO" sz="3200" dirty="0">
                <a:latin typeface="Traditional Arabic" pitchFamily="18" charset="-78"/>
                <a:cs typeface="Traditional Arabic" pitchFamily="18" charset="-78"/>
              </a:rPr>
              <a:t> </a:t>
            </a:r>
            <a:r>
              <a:rPr lang="ar-JO" dirty="0">
                <a:latin typeface="Traditional Arabic" pitchFamily="18" charset="-78"/>
                <a:cs typeface="Traditional Arabic" pitchFamily="18" charset="-78"/>
              </a:rPr>
              <a:t>1- ا</a:t>
            </a:r>
            <a:r>
              <a:rPr lang="ar-JO" u="sng" dirty="0">
                <a:latin typeface="Traditional Arabic" pitchFamily="18" charset="-78"/>
                <a:cs typeface="Traditional Arabic" pitchFamily="18" charset="-78"/>
              </a:rPr>
              <a:t>لتروبوسفيرُ</a:t>
            </a:r>
            <a:r>
              <a:rPr lang="ar-JO" dirty="0">
                <a:latin typeface="Traditional Arabic" pitchFamily="18" charset="-78"/>
                <a:cs typeface="Traditional Arabic" pitchFamily="18" charset="-78"/>
              </a:rPr>
              <a:t>: </a:t>
            </a:r>
          </a:p>
          <a:p>
            <a:pPr marL="137160" indent="0" algn="r" rtl="1">
              <a:buNone/>
            </a:pPr>
            <a:r>
              <a:rPr lang="ar-JO" dirty="0">
                <a:latin typeface="Traditional Arabic" pitchFamily="18" charset="-78"/>
                <a:cs typeface="Traditional Arabic" pitchFamily="18" charset="-78"/>
              </a:rPr>
              <a:t>أ- تُشكّل طبقة التروبوسفير من (75% - 80%) من كتلة الغلاف الجوي.</a:t>
            </a:r>
          </a:p>
          <a:p>
            <a:pPr marL="137160" indent="0" algn="r" rtl="1">
              <a:buNone/>
            </a:pPr>
            <a:r>
              <a:rPr lang="ar-JO" dirty="0">
                <a:latin typeface="Traditional Arabic" pitchFamily="18" charset="-78"/>
                <a:cs typeface="Traditional Arabic" pitchFamily="18" charset="-78"/>
              </a:rPr>
              <a:t>ب- تمتدُّ مِنْ مُستوى سطح البحر ويصل ارتفاعها في المتوسط إلى (18) كيلومترا.</a:t>
            </a:r>
          </a:p>
          <a:p>
            <a:pPr marL="137160" indent="0" algn="r" rtl="1">
              <a:buNone/>
            </a:pPr>
            <a:r>
              <a:rPr lang="ar-JO" dirty="0">
                <a:latin typeface="Traditional Arabic" pitchFamily="18" charset="-78"/>
                <a:cs typeface="Traditional Arabic" pitchFamily="18" charset="-78"/>
              </a:rPr>
              <a:t>ج- تتشكل فيها السحب وتسقط الأمطار. </a:t>
            </a:r>
          </a:p>
          <a:p>
            <a:pPr marL="137160" indent="0" algn="r" rtl="1">
              <a:buNone/>
            </a:pPr>
            <a:r>
              <a:rPr lang="ar-JO" dirty="0">
                <a:latin typeface="Traditional Arabic" pitchFamily="18" charset="-78"/>
                <a:cs typeface="Traditional Arabic" pitchFamily="18" charset="-78"/>
              </a:rPr>
              <a:t>د- ومن خصائصها انخفاض درجات الحرارةِ بمُعَدَّلِ درجةٍ واحدةٍ كلَّما ارتفعنا إلى الأعلى (150 مترا).</a:t>
            </a:r>
          </a:p>
          <a:p>
            <a:pPr marL="137160" indent="0" algn="r" rtl="1">
              <a:buNone/>
            </a:pPr>
            <a:r>
              <a:rPr lang="ar-JO" dirty="0">
                <a:latin typeface="Traditional Arabic" pitchFamily="18" charset="-78"/>
                <a:cs typeface="Traditional Arabic" pitchFamily="18" charset="-78"/>
              </a:rPr>
              <a:t>2- ا</a:t>
            </a:r>
            <a:r>
              <a:rPr lang="ar-JO" u="sng" dirty="0">
                <a:latin typeface="Traditional Arabic" pitchFamily="18" charset="-78"/>
                <a:cs typeface="Traditional Arabic" pitchFamily="18" charset="-78"/>
              </a:rPr>
              <a:t>لستراتوسفير</a:t>
            </a:r>
            <a:r>
              <a:rPr lang="ar-JO" dirty="0">
                <a:latin typeface="Traditional Arabic" pitchFamily="18" charset="-78"/>
                <a:cs typeface="Traditional Arabic" pitchFamily="18" charset="-78"/>
              </a:rPr>
              <a:t>:</a:t>
            </a:r>
          </a:p>
          <a:p>
            <a:pPr marL="137160" indent="0" algn="r" rtl="1">
              <a:buNone/>
            </a:pPr>
            <a:r>
              <a:rPr lang="ar-JO" dirty="0">
                <a:latin typeface="Traditional Arabic" pitchFamily="18" charset="-78"/>
                <a:cs typeface="Traditional Arabic" pitchFamily="18" charset="-78"/>
              </a:rPr>
              <a:t>أ- تمتد من أعلى طبقة الترويوسفير إلى قرابة (50 كيلومترًا) فوق مستوى سطح البحر.</a:t>
            </a:r>
          </a:p>
          <a:p>
            <a:pPr marL="137160" indent="0" algn="r" rtl="1">
              <a:buNone/>
            </a:pPr>
            <a:r>
              <a:rPr lang="ar-JO" dirty="0">
                <a:latin typeface="Traditional Arabic" pitchFamily="18" charset="-78"/>
                <a:cs typeface="Traditional Arabic" pitchFamily="18" charset="-78"/>
              </a:rPr>
              <a:t>ب- وتمتاز بظروفها الجوية الأقل اضطرابا من طبقة التروبوسفير؛ لذا تُحلّق طائرات الركاب في الجزء السفلي منها. </a:t>
            </a:r>
          </a:p>
          <a:p>
            <a:pPr marL="137160" indent="0" algn="r" rtl="1">
              <a:buNone/>
            </a:pPr>
            <a:r>
              <a:rPr lang="ar-JO" dirty="0">
                <a:latin typeface="Traditional Arabic" pitchFamily="18" charset="-78"/>
                <a:cs typeface="Traditional Arabic" pitchFamily="18" charset="-78"/>
              </a:rPr>
              <a:t>ج-وترتفع درجة الحرارة فيها كلما زاد الارتفاع.</a:t>
            </a:r>
          </a:p>
        </p:txBody>
      </p:sp>
    </p:spTree>
    <p:extLst>
      <p:ext uri="{BB962C8B-B14F-4D97-AF65-F5344CB8AC3E}">
        <p14:creationId xmlns:p14="http://schemas.microsoft.com/office/powerpoint/2010/main" val="16272059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60648"/>
            <a:ext cx="8229600" cy="6264696"/>
          </a:xfrm>
        </p:spPr>
        <p:txBody>
          <a:bodyPr>
            <a:normAutofit fontScale="92500"/>
          </a:bodyPr>
          <a:lstStyle/>
          <a:p>
            <a:pPr marL="137160" indent="0" algn="r" rtl="1">
              <a:buNone/>
            </a:pPr>
            <a:r>
              <a:rPr lang="ar-JO" sz="3200" dirty="0">
                <a:latin typeface="Traditional Arabic" pitchFamily="18" charset="-78"/>
                <a:cs typeface="Traditional Arabic" pitchFamily="18" charset="-78"/>
              </a:rPr>
              <a:t>3- </a:t>
            </a:r>
            <a:r>
              <a:rPr lang="ar-JO" sz="3200" u="sng" dirty="0">
                <a:latin typeface="Traditional Arabic" pitchFamily="18" charset="-78"/>
                <a:cs typeface="Traditional Arabic" pitchFamily="18" charset="-78"/>
              </a:rPr>
              <a:t>الميز وسفير </a:t>
            </a:r>
            <a:r>
              <a:rPr lang="ar-JO" sz="3200" dirty="0">
                <a:latin typeface="Traditional Arabic" pitchFamily="18" charset="-78"/>
                <a:cs typeface="Traditional Arabic" pitchFamily="18" charset="-78"/>
              </a:rPr>
              <a:t>: </a:t>
            </a:r>
          </a:p>
          <a:p>
            <a:pPr marL="137160" indent="0" algn="r" rtl="1">
              <a:buNone/>
            </a:pPr>
            <a:r>
              <a:rPr lang="ar-JO" sz="3200" dirty="0">
                <a:latin typeface="Traditional Arabic" pitchFamily="18" charset="-78"/>
                <a:cs typeface="Traditional Arabic" pitchFamily="18" charset="-78"/>
              </a:rPr>
              <a:t> أ- تمتد هذه الطبقة إلى ارتفاع (85) كيلومترا فوق مستوى سطح البحر.</a:t>
            </a:r>
          </a:p>
          <a:p>
            <a:pPr marL="137160" indent="0" algn="r" rtl="1">
              <a:buNone/>
            </a:pPr>
            <a:r>
              <a:rPr lang="ar-JO" sz="3200" dirty="0">
                <a:latin typeface="Traditional Arabic" pitchFamily="18" charset="-78"/>
                <a:cs typeface="Traditional Arabic" pitchFamily="18" charset="-78"/>
              </a:rPr>
              <a:t>ب- وفيها تحترق النيازك. </a:t>
            </a:r>
          </a:p>
          <a:p>
            <a:pPr marL="137160" indent="0" algn="r" rtl="1">
              <a:buNone/>
            </a:pPr>
            <a:r>
              <a:rPr lang="ar-JO" sz="3200" dirty="0">
                <a:latin typeface="Traditional Arabic" pitchFamily="18" charset="-78"/>
                <a:cs typeface="Traditional Arabic" pitchFamily="18" charset="-78"/>
              </a:rPr>
              <a:t>ج- وتتصف بانخفاض درجات الحرارة كلَّما زاد الارتفاع. </a:t>
            </a:r>
          </a:p>
          <a:p>
            <a:pPr marL="137160" indent="0" algn="r" rtl="1">
              <a:buNone/>
            </a:pPr>
            <a:r>
              <a:rPr lang="ar-JO" sz="3200" dirty="0">
                <a:latin typeface="Traditional Arabic" pitchFamily="18" charset="-78"/>
                <a:cs typeface="Traditional Arabic" pitchFamily="18" charset="-78"/>
              </a:rPr>
              <a:t>4- ا</a:t>
            </a:r>
            <a:r>
              <a:rPr lang="ar-JO" sz="3200" u="sng" dirty="0">
                <a:latin typeface="Traditional Arabic" pitchFamily="18" charset="-78"/>
                <a:cs typeface="Traditional Arabic" pitchFamily="18" charset="-78"/>
              </a:rPr>
              <a:t>لثيرموسفير</a:t>
            </a:r>
            <a:r>
              <a:rPr lang="ar-JO" sz="3200" dirty="0">
                <a:latin typeface="Traditional Arabic" pitchFamily="18" charset="-78"/>
                <a:cs typeface="Traditional Arabic" pitchFamily="18" charset="-78"/>
              </a:rPr>
              <a:t>: </a:t>
            </a:r>
          </a:p>
          <a:p>
            <a:pPr marL="137160" indent="0" algn="r" rtl="1">
              <a:buNone/>
            </a:pPr>
            <a:r>
              <a:rPr lang="ar-JO" sz="3200" dirty="0">
                <a:latin typeface="Traditional Arabic" pitchFamily="18" charset="-78"/>
                <a:cs typeface="Traditional Arabic" pitchFamily="18" charset="-78"/>
              </a:rPr>
              <a:t> أ- تمتد هذه الطبقة إلى ارتفاع (800 كيلومترًا) فوقَ مُستوى سطح البحر.</a:t>
            </a:r>
          </a:p>
          <a:p>
            <a:pPr marL="137160" indent="0" algn="r" rtl="1">
              <a:buNone/>
            </a:pPr>
            <a:r>
              <a:rPr lang="ar-JO" sz="3200" dirty="0">
                <a:latin typeface="Traditional Arabic" pitchFamily="18" charset="-78"/>
                <a:cs typeface="Traditional Arabic" pitchFamily="18" charset="-78"/>
              </a:rPr>
              <a:t>ب- وترتفع درجات الحرارة في هذه الطبقة بشكل كبير.</a:t>
            </a:r>
          </a:p>
          <a:p>
            <a:pPr marL="137160" indent="0" algn="r" rtl="1">
              <a:buNone/>
            </a:pPr>
            <a:r>
              <a:rPr lang="ar-JO" sz="3200" dirty="0">
                <a:latin typeface="Traditional Arabic" pitchFamily="18" charset="-78"/>
                <a:cs typeface="Traditional Arabic" pitchFamily="18" charset="-78"/>
              </a:rPr>
              <a:t>ج-  وتدور فيها العديد من الأقمار الصناعية. </a:t>
            </a:r>
          </a:p>
          <a:p>
            <a:pPr marL="137160" indent="0" algn="r" rtl="1">
              <a:buNone/>
            </a:pPr>
            <a:r>
              <a:rPr lang="ar-JO" sz="3200" dirty="0">
                <a:latin typeface="Traditional Arabic" pitchFamily="18" charset="-78"/>
                <a:cs typeface="Traditional Arabic" pitchFamily="18" charset="-78"/>
              </a:rPr>
              <a:t>5- </a:t>
            </a:r>
            <a:r>
              <a:rPr lang="ar-JO" sz="3200" u="sng" dirty="0">
                <a:latin typeface="Traditional Arabic" pitchFamily="18" charset="-78"/>
                <a:cs typeface="Traditional Arabic" pitchFamily="18" charset="-78"/>
              </a:rPr>
              <a:t>الإكسوسفير</a:t>
            </a:r>
            <a:r>
              <a:rPr lang="ar-JO" sz="3200" dirty="0">
                <a:latin typeface="Traditional Arabic" pitchFamily="18" charset="-78"/>
                <a:cs typeface="Traditional Arabic" pitchFamily="18" charset="-78"/>
              </a:rPr>
              <a:t>:</a:t>
            </a:r>
          </a:p>
          <a:p>
            <a:pPr marL="137160" indent="0" algn="r" rtl="1">
              <a:buNone/>
            </a:pPr>
            <a:r>
              <a:rPr lang="ar-JO" sz="3200" dirty="0">
                <a:latin typeface="Traditional Arabic" pitchFamily="18" charset="-78"/>
                <a:cs typeface="Traditional Arabic" pitchFamily="18" charset="-78"/>
              </a:rPr>
              <a:t>أ- تمتد إلى أكثر من (1000) كيلومترًا فوق سطح الأرض.</a:t>
            </a:r>
          </a:p>
          <a:p>
            <a:pPr marL="137160" indent="0" algn="r" rtl="1">
              <a:buNone/>
            </a:pPr>
            <a:r>
              <a:rPr lang="ar-JO" sz="3200" dirty="0">
                <a:latin typeface="Traditional Arabic" pitchFamily="18" charset="-78"/>
                <a:cs typeface="Traditional Arabic" pitchFamily="18" charset="-78"/>
              </a:rPr>
              <a:t>ب- وتحتوي على تركيز قليل من عنصري الهيدروجين والهيليوم (الطبقة الخارجية).</a:t>
            </a:r>
            <a:endParaRPr lang="en-US" sz="3200" dirty="0">
              <a:latin typeface="Traditional Arabic" pitchFamily="18" charset="-78"/>
              <a:cs typeface="Traditional Arabic" pitchFamily="18" charset="-78"/>
            </a:endParaRPr>
          </a:p>
          <a:p>
            <a:pPr algn="r" rtl="1"/>
            <a:endParaRPr lang="en-US" sz="3200" dirty="0">
              <a:latin typeface="Traditional Arabic" pitchFamily="18" charset="-78"/>
              <a:cs typeface="Traditional Arabic" pitchFamily="18" charset="-78"/>
            </a:endParaRPr>
          </a:p>
        </p:txBody>
      </p:sp>
    </p:spTree>
    <p:extLst>
      <p:ext uri="{BB962C8B-B14F-4D97-AF65-F5344CB8AC3E}">
        <p14:creationId xmlns:p14="http://schemas.microsoft.com/office/powerpoint/2010/main" val="7266842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r-JO" sz="4000" dirty="0">
                <a:latin typeface="Traditional Arabic" pitchFamily="18" charset="-78"/>
                <a:cs typeface="Traditional Arabic" pitchFamily="18" charset="-78"/>
              </a:rPr>
              <a:t>تلوث الهواء</a:t>
            </a:r>
            <a:endParaRPr lang="en-US" sz="4000" dirty="0">
              <a:latin typeface="Traditional Arabic" pitchFamily="18" charset="-78"/>
              <a:cs typeface="Traditional Arabic" pitchFamily="18" charset="-78"/>
            </a:endParaRPr>
          </a:p>
        </p:txBody>
      </p:sp>
      <p:sp>
        <p:nvSpPr>
          <p:cNvPr id="3" name="Content Placeholder 2"/>
          <p:cNvSpPr>
            <a:spLocks noGrp="1"/>
          </p:cNvSpPr>
          <p:nvPr>
            <p:ph idx="1"/>
          </p:nvPr>
        </p:nvSpPr>
        <p:spPr/>
        <p:txBody>
          <a:bodyPr>
            <a:normAutofit/>
          </a:bodyPr>
          <a:lstStyle/>
          <a:p>
            <a:pPr algn="r" rtl="1"/>
            <a:endParaRPr lang="ar-JO" sz="3200" dirty="0">
              <a:latin typeface="Traditional Arabic" pitchFamily="18" charset="-78"/>
              <a:cs typeface="Traditional Arabic" pitchFamily="18" charset="-78"/>
            </a:endParaRPr>
          </a:p>
          <a:p>
            <a:pPr marL="137160" indent="0" algn="r" rtl="1">
              <a:buNone/>
            </a:pPr>
            <a:r>
              <a:rPr lang="ar-JO" sz="3200" dirty="0">
                <a:latin typeface="Traditional Arabic" pitchFamily="18" charset="-78"/>
                <a:cs typeface="Traditional Arabic" pitchFamily="18" charset="-78"/>
              </a:rPr>
              <a:t> دخول مواد جديدة وغريبة على مكونات الهواء، أو تغير نسب أحد المكونات على حسابِ المكونات الأخرى.</a:t>
            </a:r>
          </a:p>
          <a:p>
            <a:pPr marL="137160" indent="0" algn="r" rtl="1">
              <a:buNone/>
            </a:pPr>
            <a:endParaRPr lang="ar-JO" sz="3200" dirty="0">
              <a:latin typeface="Traditional Arabic" pitchFamily="18" charset="-78"/>
              <a:cs typeface="Traditional Arabic" pitchFamily="18" charset="-78"/>
            </a:endParaRPr>
          </a:p>
          <a:p>
            <a:pPr marL="137160" indent="0" algn="r" rtl="1">
              <a:buNone/>
            </a:pPr>
            <a:r>
              <a:rPr lang="ar-JO" sz="3200" u="sng" dirty="0">
                <a:latin typeface="Traditional Arabic" pitchFamily="18" charset="-78"/>
                <a:cs typeface="Traditional Arabic" pitchFamily="18" charset="-78"/>
              </a:rPr>
              <a:t>متى ظهرت هذه المشكلة </a:t>
            </a:r>
            <a:r>
              <a:rPr lang="ar-JO" sz="3200" dirty="0">
                <a:latin typeface="Traditional Arabic" pitchFamily="18" charset="-78"/>
                <a:cs typeface="Traditional Arabic" pitchFamily="18" charset="-78"/>
              </a:rPr>
              <a:t>؟ مع تقدم الإنسان في مجالات الصناعة والتوسع في استغلال الموارد الطبيعية.</a:t>
            </a:r>
            <a:endParaRPr lang="en-US" sz="3200" dirty="0">
              <a:latin typeface="Traditional Arabic" pitchFamily="18" charset="-78"/>
              <a:cs typeface="Traditional Arabic" pitchFamily="18" charset="-78"/>
            </a:endParaRPr>
          </a:p>
        </p:txBody>
      </p:sp>
    </p:spTree>
    <p:extLst>
      <p:ext uri="{BB962C8B-B14F-4D97-AF65-F5344CB8AC3E}">
        <p14:creationId xmlns:p14="http://schemas.microsoft.com/office/powerpoint/2010/main" val="26167957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r-JO" sz="4000" dirty="0">
                <a:latin typeface="Traditional Arabic" pitchFamily="18" charset="-78"/>
                <a:cs typeface="Traditional Arabic" pitchFamily="18" charset="-78"/>
              </a:rPr>
              <a:t>مصادر تلوث الهواء</a:t>
            </a:r>
            <a:endParaRPr lang="en-US" sz="4000" dirty="0">
              <a:latin typeface="Traditional Arabic" pitchFamily="18" charset="-78"/>
              <a:cs typeface="Traditional Arabic" pitchFamily="18" charset="-78"/>
            </a:endParaRPr>
          </a:p>
        </p:txBody>
      </p:sp>
      <p:sp>
        <p:nvSpPr>
          <p:cNvPr id="3" name="Content Placeholder 2"/>
          <p:cNvSpPr>
            <a:spLocks noGrp="1"/>
          </p:cNvSpPr>
          <p:nvPr>
            <p:ph idx="1"/>
          </p:nvPr>
        </p:nvSpPr>
        <p:spPr>
          <a:xfrm>
            <a:off x="457200" y="1484784"/>
            <a:ext cx="8229600" cy="4824576"/>
          </a:xfrm>
        </p:spPr>
        <p:txBody>
          <a:bodyPr>
            <a:normAutofit fontScale="92500" lnSpcReduction="20000"/>
          </a:bodyPr>
          <a:lstStyle/>
          <a:p>
            <a:pPr marL="137160" indent="0" algn="r" rtl="1">
              <a:buNone/>
            </a:pPr>
            <a:r>
              <a:rPr lang="ar-JO" sz="3200" dirty="0">
                <a:latin typeface="Traditional Arabic" pitchFamily="18" charset="-78"/>
                <a:cs typeface="Traditional Arabic" pitchFamily="18" charset="-78"/>
              </a:rPr>
              <a:t>1- </a:t>
            </a:r>
            <a:r>
              <a:rPr lang="ar-JO" sz="3200" u="sng" dirty="0">
                <a:latin typeface="Traditional Arabic" pitchFamily="18" charset="-78"/>
                <a:cs typeface="Traditional Arabic" pitchFamily="18" charset="-78"/>
              </a:rPr>
              <a:t>العوامل الطبيعية: </a:t>
            </a:r>
          </a:p>
          <a:p>
            <a:pPr marL="137160" indent="0" algn="r" rtl="1">
              <a:buNone/>
            </a:pPr>
            <a:r>
              <a:rPr lang="ar-JO" sz="3200" dirty="0">
                <a:latin typeface="Traditional Arabic" pitchFamily="18" charset="-78"/>
                <a:cs typeface="Traditional Arabic" pitchFamily="18" charset="-78"/>
              </a:rPr>
              <a:t> من أهمها البراكين: التي تنفث في أثناء انفجارها كميَّاتٍ هائلة من غاز ثاني أكسيد الكربونِ والغبار والعديد من المواد الأخرى، وربَّما يبقى جزء منها في الغلاف الجوي لعدة سنواتٍ؛ مما يُسهم في تغيير حرارةِ الأرض. </a:t>
            </a:r>
          </a:p>
          <a:p>
            <a:pPr marL="137160" indent="0" algn="r" rtl="1">
              <a:buNone/>
            </a:pPr>
            <a:endParaRPr lang="ar-JO" sz="3200" dirty="0">
              <a:latin typeface="Traditional Arabic" pitchFamily="18" charset="-78"/>
              <a:cs typeface="Traditional Arabic" pitchFamily="18" charset="-78"/>
            </a:endParaRPr>
          </a:p>
          <a:p>
            <a:pPr marL="137160" indent="0" algn="r" rtl="1">
              <a:buNone/>
            </a:pPr>
            <a:r>
              <a:rPr lang="ar-JO" sz="3200" u="sng" dirty="0">
                <a:latin typeface="Traditional Arabic" pitchFamily="18" charset="-78"/>
                <a:cs typeface="Traditional Arabic" pitchFamily="18" charset="-78"/>
              </a:rPr>
              <a:t>الآثار الإيجابية للبراكين</a:t>
            </a:r>
            <a:r>
              <a:rPr lang="ar-JO" sz="3200" dirty="0">
                <a:latin typeface="Traditional Arabic" pitchFamily="18" charset="-78"/>
                <a:cs typeface="Traditional Arabic" pitchFamily="18" charset="-78"/>
              </a:rPr>
              <a:t>: تُعد جزءا من النظام الطبيعي للأرض، القادر على إعادة التوازن إليهِ مرَّةً أخرى مهما كان حجم التلوث الذي سببه البركان. </a:t>
            </a:r>
          </a:p>
          <a:p>
            <a:pPr marL="137160" indent="0" algn="r" rtl="1">
              <a:buNone/>
            </a:pPr>
            <a:endParaRPr lang="ar-JO" sz="3200" dirty="0">
              <a:latin typeface="Traditional Arabic" pitchFamily="18" charset="-78"/>
              <a:cs typeface="Traditional Arabic" pitchFamily="18" charset="-78"/>
            </a:endParaRPr>
          </a:p>
          <a:p>
            <a:pPr marL="137160" indent="0" algn="r" rtl="1">
              <a:buNone/>
            </a:pPr>
            <a:r>
              <a:rPr lang="ar-JO" sz="3200" dirty="0">
                <a:latin typeface="Traditional Arabic" pitchFamily="18" charset="-78"/>
                <a:cs typeface="Traditional Arabic" pitchFamily="18" charset="-78"/>
              </a:rPr>
              <a:t>2- </a:t>
            </a:r>
            <a:r>
              <a:rPr lang="ar-JO" sz="3200" u="sng" dirty="0">
                <a:latin typeface="Traditional Arabic" pitchFamily="18" charset="-78"/>
                <a:cs typeface="Traditional Arabic" pitchFamily="18" charset="-78"/>
              </a:rPr>
              <a:t>العوامل البشرية:</a:t>
            </a:r>
            <a:r>
              <a:rPr lang="ar-JO" sz="3200" dirty="0">
                <a:latin typeface="Traditional Arabic" pitchFamily="18" charset="-78"/>
                <a:cs typeface="Traditional Arabic" pitchFamily="18" charset="-78"/>
              </a:rPr>
              <a:t> </a:t>
            </a:r>
          </a:p>
          <a:p>
            <a:pPr marL="137160" indent="0" algn="r" rtl="1">
              <a:buNone/>
            </a:pPr>
            <a:r>
              <a:rPr lang="ar-JO" sz="3200" dirty="0">
                <a:latin typeface="Traditional Arabic" pitchFamily="18" charset="-78"/>
                <a:cs typeface="Traditional Arabic" pitchFamily="18" charset="-78"/>
              </a:rPr>
              <a:t>مثل استخدام الوقود،  واستخدام وسائل النقل والصناعات، وحرق الغابات وحرق النفايات ،والاستخدامات المنزلية، والاستخدامات العسكريَّة.</a:t>
            </a:r>
            <a:endParaRPr lang="en-US" sz="3200" dirty="0">
              <a:latin typeface="Traditional Arabic" pitchFamily="18" charset="-78"/>
              <a:cs typeface="Traditional Arabic" pitchFamily="18" charset="-78"/>
            </a:endParaRPr>
          </a:p>
        </p:txBody>
      </p:sp>
    </p:spTree>
    <p:extLst>
      <p:ext uri="{BB962C8B-B14F-4D97-AF65-F5344CB8AC3E}">
        <p14:creationId xmlns:p14="http://schemas.microsoft.com/office/powerpoint/2010/main" val="32736541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r-JO" sz="4000" dirty="0">
                <a:latin typeface="Traditional Arabic" pitchFamily="18" charset="-78"/>
                <a:cs typeface="Traditional Arabic" pitchFamily="18" charset="-78"/>
              </a:rPr>
              <a:t>آثار تلوث الهواء</a:t>
            </a:r>
            <a:endParaRPr lang="en-US" sz="4000" dirty="0">
              <a:latin typeface="Traditional Arabic" pitchFamily="18" charset="-78"/>
              <a:cs typeface="Traditional Arabic" pitchFamily="18" charset="-78"/>
            </a:endParaRPr>
          </a:p>
        </p:txBody>
      </p:sp>
      <p:sp>
        <p:nvSpPr>
          <p:cNvPr id="3" name="Content Placeholder 2"/>
          <p:cNvSpPr>
            <a:spLocks noGrp="1"/>
          </p:cNvSpPr>
          <p:nvPr>
            <p:ph idx="1"/>
          </p:nvPr>
        </p:nvSpPr>
        <p:spPr/>
        <p:txBody>
          <a:bodyPr>
            <a:normAutofit/>
          </a:bodyPr>
          <a:lstStyle/>
          <a:p>
            <a:pPr marL="137160" indent="0" algn="r" rtl="1">
              <a:buNone/>
            </a:pPr>
            <a:endParaRPr lang="ar-JO" sz="3200" dirty="0">
              <a:latin typeface="Traditional Arabic" pitchFamily="18" charset="-78"/>
              <a:cs typeface="Traditional Arabic" pitchFamily="18" charset="-78"/>
            </a:endParaRPr>
          </a:p>
          <a:p>
            <a:pPr marL="137160" indent="0" algn="r" rtl="1">
              <a:buNone/>
            </a:pPr>
            <a:r>
              <a:rPr lang="ar-JO" sz="3200" dirty="0">
                <a:latin typeface="Traditional Arabic" pitchFamily="18" charset="-78"/>
                <a:cs typeface="Traditional Arabic" pitchFamily="18" charset="-78"/>
              </a:rPr>
              <a:t>أولًا: التأثير في البيئة. </a:t>
            </a:r>
          </a:p>
          <a:p>
            <a:pPr marL="137160" indent="0" algn="r" rtl="1">
              <a:buNone/>
            </a:pPr>
            <a:endParaRPr lang="ar-JO" sz="3200" dirty="0">
              <a:latin typeface="Traditional Arabic" pitchFamily="18" charset="-78"/>
              <a:cs typeface="Traditional Arabic" pitchFamily="18" charset="-78"/>
            </a:endParaRPr>
          </a:p>
          <a:p>
            <a:pPr marL="137160" indent="0" algn="r" rtl="1">
              <a:buNone/>
            </a:pPr>
            <a:r>
              <a:rPr lang="ar-JO" sz="3200" dirty="0">
                <a:latin typeface="Traditional Arabic" pitchFamily="18" charset="-78"/>
                <a:cs typeface="Traditional Arabic" pitchFamily="18" charset="-78"/>
              </a:rPr>
              <a:t>ثانيًا: التأثير في الإنسان.</a:t>
            </a:r>
            <a:endParaRPr lang="en-US" sz="3200" dirty="0">
              <a:latin typeface="Traditional Arabic" pitchFamily="18" charset="-78"/>
              <a:cs typeface="Traditional Arabic" pitchFamily="18" charset="-78"/>
            </a:endParaRPr>
          </a:p>
        </p:txBody>
      </p:sp>
    </p:spTree>
    <p:extLst>
      <p:ext uri="{BB962C8B-B14F-4D97-AF65-F5344CB8AC3E}">
        <p14:creationId xmlns:p14="http://schemas.microsoft.com/office/powerpoint/2010/main" val="362376757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279</TotalTime>
  <Words>795</Words>
  <Application>Microsoft Office PowerPoint</Application>
  <PresentationFormat>On-screen Show (4:3)</PresentationFormat>
  <Paragraphs>89</Paragraphs>
  <Slides>13</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13</vt:i4>
      </vt:variant>
    </vt:vector>
  </HeadingPairs>
  <TitlesOfParts>
    <vt:vector size="20" baseType="lpstr">
      <vt:lpstr>Book Antiqua</vt:lpstr>
      <vt:lpstr>Lucida Sans</vt:lpstr>
      <vt:lpstr>Traditional Arabic</vt:lpstr>
      <vt:lpstr>Wingdings</vt:lpstr>
      <vt:lpstr>Wingdings 2</vt:lpstr>
      <vt:lpstr>Wingdings 3</vt:lpstr>
      <vt:lpstr>Apex</vt:lpstr>
      <vt:lpstr>الوحدة الأولى: الجغرافيا الطبيعية</vt:lpstr>
      <vt:lpstr>الغلاف الجوي</vt:lpstr>
      <vt:lpstr>أهمية الغلاف الجوي</vt:lpstr>
      <vt:lpstr>علل: للغلاف الجوي وظائف ضروريَّةٌ لاستمرار الحياة على سطح الأرض.</vt:lpstr>
      <vt:lpstr>طبقات الغلاف الجوي</vt:lpstr>
      <vt:lpstr>PowerPoint Presentation</vt:lpstr>
      <vt:lpstr>تلوث الهواء</vt:lpstr>
      <vt:lpstr>مصادر تلوث الهواء</vt:lpstr>
      <vt:lpstr>آثار تلوث الهواء</vt:lpstr>
      <vt:lpstr>أولًا: التأثير في البيئة.  </vt:lpstr>
      <vt:lpstr>PowerPoint Presentation</vt:lpstr>
      <vt:lpstr>ثانيًا: التأثير في الإنسان.</vt:lpstr>
      <vt:lpstr>الجهود الدولية للحد من تلوث الهواء وتغير المناخ</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الوحدة الأولى: الجغرافيا الطبيعية</dc:title>
  <dc:creator>sawal</dc:creator>
  <cp:lastModifiedBy>ahmad alhossain</cp:lastModifiedBy>
  <cp:revision>17</cp:revision>
  <dcterms:created xsi:type="dcterms:W3CDTF">2023-09-04T05:52:02Z</dcterms:created>
  <dcterms:modified xsi:type="dcterms:W3CDTF">2024-08-27T12:06:02Z</dcterms:modified>
</cp:coreProperties>
</file>