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6" r:id="rId3"/>
    <p:sldId id="257" r:id="rId4"/>
    <p:sldId id="294" r:id="rId5"/>
    <p:sldId id="258" r:id="rId6"/>
    <p:sldId id="259" r:id="rId7"/>
    <p:sldId id="260" r:id="rId8"/>
    <p:sldId id="295" r:id="rId9"/>
    <p:sldId id="296" r:id="rId10"/>
    <p:sldId id="297" r:id="rId11"/>
    <p:sldId id="298" r:id="rId12"/>
    <p:sldId id="261" r:id="rId13"/>
    <p:sldId id="262" r:id="rId14"/>
    <p:sldId id="26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9" r:id="rId24"/>
    <p:sldId id="290" r:id="rId25"/>
    <p:sldId id="291" r:id="rId26"/>
    <p:sldId id="265" r:id="rId27"/>
    <p:sldId id="292" r:id="rId28"/>
    <p:sldId id="293" r:id="rId29"/>
    <p:sldId id="267" r:id="rId30"/>
    <p:sldId id="264" r:id="rId31"/>
    <p:sldId id="266" r:id="rId32"/>
    <p:sldId id="268" r:id="rId33"/>
    <p:sldId id="284" r:id="rId34"/>
    <p:sldId id="269" r:id="rId35"/>
    <p:sldId id="270" r:id="rId36"/>
    <p:sldId id="288" r:id="rId37"/>
    <p:sldId id="272" r:id="rId38"/>
    <p:sldId id="271" r:id="rId39"/>
    <p:sldId id="285" r:id="rId40"/>
    <p:sldId id="273" r:id="rId41"/>
    <p:sldId id="299" r:id="rId42"/>
    <p:sldId id="300" r:id="rId43"/>
    <p:sldId id="274" r:id="rId44"/>
    <p:sldId id="28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4400"/>
            <a:ext cx="4013200" cy="7518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JO" dirty="0" smtClean="0"/>
              <a:t>رابعاً : مملكة الأنباط 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38400"/>
            <a:ext cx="4013200" cy="1219200"/>
          </a:xfrm>
        </p:spPr>
        <p:txBody>
          <a:bodyPr/>
          <a:lstStyle/>
          <a:p>
            <a:endParaRPr lang="ar-JO" dirty="0"/>
          </a:p>
        </p:txBody>
      </p:sp>
      <p:sp>
        <p:nvSpPr>
          <p:cNvPr id="5" name="Oval 4"/>
          <p:cNvSpPr/>
          <p:nvPr/>
        </p:nvSpPr>
        <p:spPr>
          <a:xfrm>
            <a:off x="2819400" y="2514600"/>
            <a:ext cx="38862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dirty="0"/>
              <a:t>600 ق.م – 106م</a:t>
            </a:r>
          </a:p>
          <a:p>
            <a:pPr algn="ctr"/>
            <a:r>
              <a:rPr lang="ar-JO" dirty="0"/>
              <a:t>خمسة قرون</a:t>
            </a:r>
          </a:p>
        </p:txBody>
      </p:sp>
    </p:spTree>
    <p:extLst>
      <p:ext uri="{BB962C8B-B14F-4D97-AF65-F5344CB8AC3E}">
        <p14:creationId xmlns:p14="http://schemas.microsoft.com/office/powerpoint/2010/main" val="15004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17859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12917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ar-JO" dirty="0" smtClean="0"/>
          </a:p>
          <a:p>
            <a:pPr marL="109728" indent="0">
              <a:buNone/>
            </a:pPr>
            <a:r>
              <a:rPr lang="ar-JO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من </a:t>
            </a:r>
            <a:r>
              <a:rPr lang="ar-JO" u="sng" dirty="0">
                <a:latin typeface="Courier New" panose="02070309020205020404" pitchFamily="49" charset="0"/>
                <a:cs typeface="Courier New" panose="02070309020205020404" pitchFamily="49" charset="0"/>
              </a:rPr>
              <a:t>أشهر </a:t>
            </a:r>
            <a:r>
              <a:rPr lang="ar-JO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ملوكهم : </a:t>
            </a:r>
          </a:p>
          <a:p>
            <a:endParaRPr lang="ar-JO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r-JO" dirty="0" smtClean="0"/>
              <a:t>عبادة </a:t>
            </a:r>
            <a:r>
              <a:rPr lang="ar-JO" dirty="0"/>
              <a:t>الأول ( 95-88 ق.م ) : الذي </a:t>
            </a:r>
            <a:r>
              <a:rPr lang="ar-JO" dirty="0" smtClean="0"/>
              <a:t>هزم اليهود </a:t>
            </a:r>
            <a:r>
              <a:rPr lang="ar-JO" dirty="0"/>
              <a:t>في موقعة </a:t>
            </a:r>
            <a:r>
              <a:rPr lang="ar-JO" dirty="0" smtClean="0"/>
              <a:t>قارة على شاطئ بحيرة طبريا .</a:t>
            </a:r>
          </a:p>
          <a:p>
            <a:endParaRPr lang="ar-JO" dirty="0" smtClean="0"/>
          </a:p>
          <a:p>
            <a:r>
              <a:rPr lang="ar-JO" dirty="0"/>
              <a:t>والحارث الثالث : الذي </a:t>
            </a:r>
            <a:r>
              <a:rPr lang="ar-JO" dirty="0" smtClean="0"/>
              <a:t>توسعت </a:t>
            </a:r>
            <a:r>
              <a:rPr lang="ar-JO" dirty="0"/>
              <a:t>في عهده مملكة الأنباط ، فاستولى على </a:t>
            </a:r>
            <a:r>
              <a:rPr lang="ar-JO" dirty="0" smtClean="0"/>
              <a:t>دمشق ، وسك فيها عملة نبطية تخليدا لدخوله إلى المدينة ، إذ ظهر عليها اسمه وصورته . </a:t>
            </a:r>
            <a:endParaRPr lang="ar-JO" dirty="0"/>
          </a:p>
          <a:p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JO" dirty="0" smtClean="0"/>
              <a:t>2- </a:t>
            </a:r>
            <a:r>
              <a:rPr lang="ar-JO" dirty="0"/>
              <a:t>نظام </a:t>
            </a:r>
            <a:r>
              <a:rPr lang="ar-JO" dirty="0" smtClean="0"/>
              <a:t>الحكم   </a:t>
            </a:r>
            <a:br>
              <a:rPr lang="ar-JO" dirty="0" smtClean="0"/>
            </a:br>
            <a:r>
              <a:rPr lang="ar-JO" sz="2800" u="sng" dirty="0" smtClean="0">
                <a:solidFill>
                  <a:srgbClr val="FF0000"/>
                </a:solidFill>
              </a:rPr>
              <a:t>(ملكياً وراثيا)</a:t>
            </a:r>
            <a:r>
              <a:rPr lang="ar-JO" dirty="0" smtClean="0"/>
              <a:t> 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05390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470818"/>
            <a:ext cx="8229600" cy="4525963"/>
          </a:xfrm>
        </p:spPr>
        <p:txBody>
          <a:bodyPr/>
          <a:lstStyle/>
          <a:p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Oval 3"/>
          <p:cNvSpPr/>
          <p:nvPr/>
        </p:nvSpPr>
        <p:spPr>
          <a:xfrm>
            <a:off x="3151414" y="990600"/>
            <a:ext cx="2819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chemeClr val="tx2">
                    <a:lumMod val="75000"/>
                  </a:schemeClr>
                </a:solidFill>
              </a:rPr>
              <a:t>المظاهر الحضارية لدولة الأنباط</a:t>
            </a:r>
            <a:endParaRPr lang="ar-JO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07629" y="3828143"/>
            <a:ext cx="1752600" cy="1371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200" dirty="0" smtClean="0"/>
              <a:t>العمارة</a:t>
            </a:r>
            <a:endParaRPr lang="ar-JO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657600" y="3871686"/>
            <a:ext cx="17526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200" dirty="0" smtClean="0"/>
              <a:t>اللغة والكتابة </a:t>
            </a:r>
            <a:endParaRPr lang="ar-JO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762000" y="3886200"/>
            <a:ext cx="16002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200" dirty="0" smtClean="0"/>
              <a:t>الديانة</a:t>
            </a:r>
            <a:endParaRPr lang="ar-JO" sz="3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43600" y="2667000"/>
            <a:ext cx="1447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676400" y="2514600"/>
            <a:ext cx="1676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33900" y="2819400"/>
            <a:ext cx="0" cy="1008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8938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J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362200" y="304800"/>
            <a:ext cx="43434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 smtClean="0">
                <a:solidFill>
                  <a:schemeClr val="tx1"/>
                </a:solidFill>
              </a:rPr>
              <a:t>العمارة</a:t>
            </a:r>
            <a:endParaRPr lang="ar-JO" sz="4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43600" y="2857500"/>
            <a:ext cx="2667000" cy="1676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rgbClr val="00B050"/>
                </a:solidFill>
              </a:rPr>
              <a:t>النحت من الصخر </a:t>
            </a:r>
          </a:p>
        </p:txBody>
      </p:sp>
      <p:sp>
        <p:nvSpPr>
          <p:cNvPr id="8" name="Oval 7"/>
          <p:cNvSpPr/>
          <p:nvPr/>
        </p:nvSpPr>
        <p:spPr>
          <a:xfrm>
            <a:off x="457200" y="2857500"/>
            <a:ext cx="2667000" cy="1752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rgbClr val="00B050"/>
                </a:solidFill>
              </a:rPr>
              <a:t>ترك الآثار </a:t>
            </a:r>
            <a:r>
              <a:rPr lang="en-US" sz="3200" dirty="0" smtClean="0">
                <a:solidFill>
                  <a:srgbClr val="00B050"/>
                </a:solidFill>
              </a:rPr>
              <a:t>  </a:t>
            </a:r>
            <a:r>
              <a:rPr lang="ar-JO" sz="3200" dirty="0" smtClean="0">
                <a:solidFill>
                  <a:srgbClr val="00B050"/>
                </a:solidFill>
              </a:rPr>
              <a:t>الباهرة </a:t>
            </a:r>
            <a:endParaRPr lang="ar-JO" sz="3200" dirty="0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38500" y="2804886"/>
            <a:ext cx="2590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rgbClr val="00B050"/>
                </a:solidFill>
              </a:rPr>
              <a:t>حفر القنوات</a:t>
            </a:r>
          </a:p>
        </p:txBody>
      </p:sp>
    </p:spTree>
    <p:extLst>
      <p:ext uri="{BB962C8B-B14F-4D97-AF65-F5344CB8AC3E}">
        <p14:creationId xmlns:p14="http://schemas.microsoft.com/office/powerpoint/2010/main" val="1158061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38"/>
            <a:ext cx="9144000" cy="53768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الخزنة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0269320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38"/>
            <a:ext cx="9144000" cy="53768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السيق</a:t>
            </a:r>
          </a:p>
        </p:txBody>
      </p:sp>
    </p:spTree>
    <p:extLst>
      <p:ext uri="{BB962C8B-B14F-4D97-AF65-F5344CB8AC3E}">
        <p14:creationId xmlns:p14="http://schemas.microsoft.com/office/powerpoint/2010/main" val="2376074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1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الدير ( للعبادة والتأمل 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190384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القبور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66437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المحكمة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71113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تمثال النسر ( شعار الأنباط 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256322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38"/>
            <a:ext cx="9144000" cy="53768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قصر البنت ( معبد لأحد الآله 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752181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38"/>
            <a:ext cx="9144000" cy="53768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المدرج ( للأحتفالات الدينية والمصراعة 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78024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3999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المذبح ( مكان لذبح القرابين )</a:t>
            </a:r>
          </a:p>
        </p:txBody>
      </p:sp>
    </p:spTree>
    <p:extLst>
      <p:ext uri="{BB962C8B-B14F-4D97-AF65-F5344CB8AC3E}">
        <p14:creationId xmlns:p14="http://schemas.microsoft.com/office/powerpoint/2010/main" val="763849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/>
              <a:t>خربة تنور ( شمال </a:t>
            </a:r>
            <a:r>
              <a:rPr lang="ar-JO" dirty="0" smtClean="0"/>
              <a:t>شرق الطفيلة 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491203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38"/>
            <a:ext cx="9144000" cy="53768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قلعة السلع ( خربة تنور 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993440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شعار الأنباط ( عثر عليه في خربة تنور 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176258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J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362200" y="304800"/>
            <a:ext cx="43434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 smtClean="0">
                <a:solidFill>
                  <a:schemeClr val="tx1"/>
                </a:solidFill>
              </a:rPr>
              <a:t>اللغة والكتابة</a:t>
            </a:r>
            <a:endParaRPr lang="ar-JO" sz="4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80229" y="1504950"/>
            <a:ext cx="2667000" cy="21717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rgbClr val="00B050"/>
                </a:solidFill>
              </a:rPr>
              <a:t>استخدموا اللغة </a:t>
            </a:r>
            <a:r>
              <a:rPr lang="ar-JO" sz="3200" dirty="0">
                <a:solidFill>
                  <a:srgbClr val="00B050"/>
                </a:solidFill>
              </a:rPr>
              <a:t>الآرامية  ؛ بوصفها </a:t>
            </a:r>
            <a:r>
              <a:rPr lang="ar-JO" sz="3200" dirty="0" smtClean="0">
                <a:solidFill>
                  <a:srgbClr val="00B050"/>
                </a:solidFill>
              </a:rPr>
              <a:t>لغة التجارة</a:t>
            </a:r>
            <a:endParaRPr lang="ar-JO" sz="3200" dirty="0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3229" y="2821214"/>
            <a:ext cx="2667000" cy="2438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rgbClr val="00B050"/>
                </a:solidFill>
              </a:rPr>
              <a:t>العثور على نقش النمارة </a:t>
            </a:r>
            <a:r>
              <a:rPr lang="ar-JO" sz="3200" dirty="0" smtClean="0">
                <a:solidFill>
                  <a:srgbClr val="00B050"/>
                </a:solidFill>
              </a:rPr>
              <a:t>وقد دون بالخط النبطي</a:t>
            </a:r>
            <a:endParaRPr lang="ar-JO" sz="3200" dirty="0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2821214"/>
            <a:ext cx="2815772" cy="2438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rgbClr val="00B050"/>
                </a:solidFill>
              </a:rPr>
              <a:t>كتبوا بالخط 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ar-JO" sz="3200" dirty="0" smtClean="0">
                <a:solidFill>
                  <a:srgbClr val="00B050"/>
                </a:solidFill>
              </a:rPr>
              <a:t>النبطي تمييزا عن الخطوط الآرامية</a:t>
            </a:r>
            <a:endParaRPr lang="ar-JO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44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7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نقش النمارة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895447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نقش النمارة</a:t>
            </a:r>
          </a:p>
        </p:txBody>
      </p:sp>
    </p:spTree>
    <p:extLst>
      <p:ext uri="{BB962C8B-B14F-4D97-AF65-F5344CB8AC3E}">
        <p14:creationId xmlns:p14="http://schemas.microsoft.com/office/powerpoint/2010/main" val="3445758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J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  <a:p>
            <a:r>
              <a:rPr lang="ar-JO" dirty="0" smtClean="0"/>
              <a:t>ومن آلهتهم 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62200" y="304800"/>
            <a:ext cx="43434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 smtClean="0">
                <a:solidFill>
                  <a:schemeClr val="tx1"/>
                </a:solidFill>
              </a:rPr>
              <a:t>الديانة </a:t>
            </a:r>
          </a:p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( تأثروا بديانة عرب الشمال )</a:t>
            </a:r>
            <a:endParaRPr lang="ar-JO" sz="2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43600" y="2857500"/>
            <a:ext cx="2667000" cy="1676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200" u="sng" dirty="0" smtClean="0">
                <a:solidFill>
                  <a:srgbClr val="00B050"/>
                </a:solidFill>
              </a:rPr>
              <a:t>اللات</a:t>
            </a:r>
            <a:r>
              <a:rPr lang="ar-JO" sz="32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ar-JO" sz="3200" dirty="0" smtClean="0">
                <a:solidFill>
                  <a:srgbClr val="00B050"/>
                </a:solidFill>
              </a:rPr>
              <a:t>التي تمثل الشمس </a:t>
            </a:r>
            <a:endParaRPr lang="ar-JO" sz="3200" dirty="0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" y="2857500"/>
            <a:ext cx="2667000" cy="1752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200" u="sng" dirty="0" smtClean="0">
                <a:solidFill>
                  <a:srgbClr val="00B050"/>
                </a:solidFill>
              </a:rPr>
              <a:t>ذو الشراة</a:t>
            </a:r>
          </a:p>
          <a:p>
            <a:pPr algn="ctr"/>
            <a:r>
              <a:rPr lang="ar-JO" sz="3200" dirty="0" smtClean="0">
                <a:solidFill>
                  <a:srgbClr val="00B050"/>
                </a:solidFill>
              </a:rPr>
              <a:t>وهو كبير آلهتهم</a:t>
            </a:r>
            <a:endParaRPr lang="ar-JO" sz="3200" dirty="0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38500" y="2804886"/>
            <a:ext cx="2590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600" u="sng" dirty="0" smtClean="0">
                <a:solidFill>
                  <a:srgbClr val="00B050"/>
                </a:solidFill>
              </a:rPr>
              <a:t>مناة</a:t>
            </a:r>
            <a:endParaRPr lang="ar-JO" sz="36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00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- إحدى </a:t>
            </a:r>
            <a:r>
              <a:rPr lang="ar-JO" dirty="0" smtClean="0"/>
              <a:t>القبائل العربية التي هاجرت من شبه الجزيرة العربية .</a:t>
            </a:r>
          </a:p>
          <a:p>
            <a:endParaRPr lang="ar-JO" dirty="0" smtClean="0"/>
          </a:p>
          <a:p>
            <a:r>
              <a:rPr lang="ar-JO" dirty="0" smtClean="0"/>
              <a:t>- </a:t>
            </a:r>
            <a:r>
              <a:rPr lang="ar-JO" dirty="0"/>
              <a:t>هاجرت في القرن السادس </a:t>
            </a:r>
            <a:r>
              <a:rPr lang="ar-JO" dirty="0" smtClean="0"/>
              <a:t>قبل </a:t>
            </a:r>
            <a:r>
              <a:rPr lang="ar-JO" dirty="0"/>
              <a:t>الميلاد ، واستمرت خمسة </a:t>
            </a:r>
            <a:r>
              <a:rPr lang="ar-JO" dirty="0" smtClean="0"/>
              <a:t>قرون .</a:t>
            </a:r>
          </a:p>
          <a:p>
            <a:endParaRPr lang="ar-JO" dirty="0" smtClean="0"/>
          </a:p>
          <a:p>
            <a:r>
              <a:rPr lang="ar-JO" dirty="0" smtClean="0"/>
              <a:t>- استقرت في الأردن بعد أن سيطرت على أراضي مملكة أدوم .</a:t>
            </a:r>
          </a:p>
          <a:p>
            <a:endParaRPr lang="ar-JO" dirty="0" smtClean="0"/>
          </a:p>
          <a:p>
            <a:r>
              <a:rPr lang="ar-JO" dirty="0" smtClean="0"/>
              <a:t>- </a:t>
            </a:r>
            <a:r>
              <a:rPr lang="ar-JO" dirty="0"/>
              <a:t>استقرت في وادي </a:t>
            </a:r>
            <a:r>
              <a:rPr lang="ar-JO" dirty="0" smtClean="0"/>
              <a:t>موسى ، واتخذت من مدينة البترا عاصمة لهم  </a:t>
            </a:r>
            <a:r>
              <a:rPr lang="ar-JO" dirty="0"/>
              <a:t>، ووصلت دولتهم </a:t>
            </a:r>
            <a:r>
              <a:rPr lang="ar-JO" dirty="0" smtClean="0"/>
              <a:t>إلى </a:t>
            </a:r>
            <a:r>
              <a:rPr lang="ar-JO" u="sng" dirty="0" smtClean="0"/>
              <a:t>( </a:t>
            </a:r>
            <a:r>
              <a:rPr lang="ar-JO" u="sng" dirty="0"/>
              <a:t>دمشق شمالاً ، وسواحل البحر المتوسط غربا </a:t>
            </a:r>
            <a:r>
              <a:rPr lang="ar-JO" u="sng" dirty="0" smtClean="0"/>
              <a:t>، ومدائن صالح جنوباً )</a:t>
            </a:r>
            <a:r>
              <a:rPr lang="ar-JO" dirty="0" smtClean="0"/>
              <a:t> .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1- أصل الأنباط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082773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  <a:p>
            <a:r>
              <a:rPr lang="ar-JO" dirty="0" smtClean="0"/>
              <a:t>ولها محاور ثلاث وسيأتي الكلام عنها :</a:t>
            </a:r>
          </a:p>
          <a:p>
            <a:pPr marL="109728" indent="0">
              <a:buNone/>
            </a:pPr>
            <a:endParaRPr lang="ar-JO" dirty="0" smtClean="0"/>
          </a:p>
          <a:p>
            <a:r>
              <a:rPr lang="ar-JO" dirty="0" smtClean="0"/>
              <a:t>1- الزراعة وأنظمة الري .</a:t>
            </a:r>
          </a:p>
          <a:p>
            <a:endParaRPr lang="ar-JO" dirty="0" smtClean="0"/>
          </a:p>
          <a:p>
            <a:r>
              <a:rPr lang="ar-JO" dirty="0" smtClean="0"/>
              <a:t>2- الصناعة .</a:t>
            </a:r>
          </a:p>
          <a:p>
            <a:endParaRPr lang="ar-JO" dirty="0" smtClean="0"/>
          </a:p>
          <a:p>
            <a:r>
              <a:rPr lang="ar-JO" dirty="0" smtClean="0"/>
              <a:t>3- التجارة .</a:t>
            </a:r>
          </a:p>
          <a:p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الحياة </a:t>
            </a:r>
            <a:r>
              <a:rPr lang="ar-JO" dirty="0" smtClean="0"/>
              <a:t>الاقتصادية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621684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  <a:p>
            <a:endParaRPr lang="ar-JO" dirty="0"/>
          </a:p>
          <a:p>
            <a:endParaRPr lang="ar-JO" dirty="0" smtClean="0"/>
          </a:p>
          <a:p>
            <a:r>
              <a:rPr lang="ar-JO" dirty="0" smtClean="0"/>
              <a:t>ما الأساليب الهندسية التي ابتكرها الأنباط لجمع المياه ؟؟ 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1- الزراعة وأنظمة الري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208590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ar-JO" dirty="0" smtClean="0"/>
          </a:p>
          <a:p>
            <a:r>
              <a:rPr lang="ar-JO" dirty="0" smtClean="0"/>
              <a:t>1- بناء القنوات الفخارية والحجرية .</a:t>
            </a:r>
          </a:p>
          <a:p>
            <a:endParaRPr lang="ar-JO" dirty="0"/>
          </a:p>
          <a:p>
            <a:r>
              <a:rPr lang="ar-JO" dirty="0" smtClean="0"/>
              <a:t>2- </a:t>
            </a:r>
            <a:r>
              <a:rPr lang="ar-JO" dirty="0"/>
              <a:t>شيدوا الخزانات والآبار في أرجاء المملكة .</a:t>
            </a:r>
          </a:p>
          <a:p>
            <a:pPr marL="109728" indent="0">
              <a:buNone/>
            </a:pPr>
            <a:endParaRPr lang="ar-JO" dirty="0" smtClean="0"/>
          </a:p>
          <a:p>
            <a:r>
              <a:rPr lang="ar-JO" dirty="0" smtClean="0"/>
              <a:t>3- انشاء السدود الاعتراضية على مجاري الأودية ؛ </a:t>
            </a:r>
          </a:p>
          <a:p>
            <a:endParaRPr lang="ar-JO" dirty="0" smtClean="0"/>
          </a:p>
          <a:p>
            <a:r>
              <a:rPr lang="ar-JO" u="sng" dirty="0" smtClean="0"/>
              <a:t>لهدفين</a:t>
            </a:r>
            <a:r>
              <a:rPr lang="ar-JO" dirty="0" smtClean="0"/>
              <a:t> : </a:t>
            </a:r>
            <a:r>
              <a:rPr lang="ar-JO" dirty="0" smtClean="0">
                <a:solidFill>
                  <a:srgbClr val="FF0000"/>
                </a:solidFill>
              </a:rPr>
              <a:t>فكر</a:t>
            </a:r>
            <a:r>
              <a:rPr lang="ar-JO" dirty="0" smtClean="0"/>
              <a:t> ما هما ؟؟؟</a:t>
            </a:r>
          </a:p>
          <a:p>
            <a:endParaRPr lang="ar-JO" dirty="0" smtClean="0"/>
          </a:p>
          <a:p>
            <a:endParaRPr lang="ar-JO" dirty="0" smtClean="0"/>
          </a:p>
          <a:p>
            <a:endParaRPr lang="ar-JO" dirty="0"/>
          </a:p>
          <a:p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15315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  <a:p>
            <a:endParaRPr lang="ar-JO" dirty="0"/>
          </a:p>
          <a:p>
            <a:r>
              <a:rPr lang="ar-JO" dirty="0" smtClean="0"/>
              <a:t>أ- </a:t>
            </a:r>
            <a:r>
              <a:rPr lang="ar-JO" dirty="0"/>
              <a:t>الاستفادة من مياه الأمطار في الزراعة </a:t>
            </a:r>
            <a:r>
              <a:rPr lang="ar-JO" dirty="0" smtClean="0"/>
              <a:t>.</a:t>
            </a:r>
          </a:p>
          <a:p>
            <a:endParaRPr lang="ar-JO" dirty="0"/>
          </a:p>
          <a:p>
            <a:r>
              <a:rPr lang="ar-JO" dirty="0"/>
              <a:t>ب- حماية المدينة من </a:t>
            </a:r>
            <a:r>
              <a:rPr lang="ar-JO" dirty="0" smtClean="0"/>
              <a:t>الفيضانات ؛ وذلك بتخفيف اندفاع المياه إليها . 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835087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  <a:p>
            <a:endParaRPr lang="ar-JO" dirty="0" smtClean="0"/>
          </a:p>
          <a:p>
            <a:r>
              <a:rPr lang="ar-JO" dirty="0" smtClean="0"/>
              <a:t>اهتم الانباط بالزراعة ، فزرعوا الحبوب وأشجار الفاكهة مثل العنب والرمان والتين .</a:t>
            </a:r>
          </a:p>
          <a:p>
            <a:endParaRPr lang="ar-JO" dirty="0"/>
          </a:p>
          <a:p>
            <a:r>
              <a:rPr lang="ar-JO" dirty="0" smtClean="0"/>
              <a:t>واهتموا بتربية الحيوانات وخاصة الجمال !!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ملاحظات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41898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2- الصناعة</a:t>
            </a:r>
            <a:endParaRPr lang="ar-JO" dirty="0"/>
          </a:p>
        </p:txBody>
      </p:sp>
      <p:sp>
        <p:nvSpPr>
          <p:cNvPr id="4" name="Oval 3"/>
          <p:cNvSpPr/>
          <p:nvPr/>
        </p:nvSpPr>
        <p:spPr>
          <a:xfrm>
            <a:off x="5334000" y="1905000"/>
            <a:ext cx="30480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rgbClr val="FFFF00"/>
                </a:solidFill>
              </a:rPr>
              <a:t>سك </a:t>
            </a:r>
            <a:r>
              <a:rPr lang="ar-JO" sz="2800" dirty="0" smtClean="0">
                <a:solidFill>
                  <a:srgbClr val="FFFF00"/>
                </a:solidFill>
              </a:rPr>
              <a:t>النقود من البرونز والفضة</a:t>
            </a:r>
            <a:endParaRPr lang="ar-JO" sz="2800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0" y="3867150"/>
            <a:ext cx="3048000" cy="1866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 smtClean="0">
                <a:solidFill>
                  <a:srgbClr val="FFFF00"/>
                </a:solidFill>
              </a:rPr>
              <a:t>عرفوا الحياكة والنسيج</a:t>
            </a:r>
            <a:endParaRPr lang="ar-JO" sz="2800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98286" y="1752600"/>
            <a:ext cx="3011714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 smtClean="0">
                <a:solidFill>
                  <a:srgbClr val="FFFF00"/>
                </a:solidFill>
              </a:rPr>
              <a:t>صناعة التماثيل والحلي</a:t>
            </a:r>
            <a:endParaRPr lang="ar-JO" sz="28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3771900"/>
            <a:ext cx="3124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 smtClean="0">
                <a:solidFill>
                  <a:srgbClr val="FFFF00"/>
                </a:solidFill>
              </a:rPr>
              <a:t>صناعة الفخار والأقواس والسهام</a:t>
            </a:r>
            <a:endParaRPr lang="ar-J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25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أواني فخارية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34457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r>
              <a:rPr lang="ar-JO" dirty="0" smtClean="0"/>
              <a:t>ما العوامل التي جعلت مهنة التجارة هي المهنة الرئيسية عند الأنباط ؟؟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JO" dirty="0" smtClean="0"/>
              <a:t/>
            </a:r>
            <a:br>
              <a:rPr lang="ar-JO" dirty="0" smtClean="0"/>
            </a:br>
            <a:r>
              <a:rPr lang="ar-JO" dirty="0"/>
              <a:t/>
            </a:r>
            <a:br>
              <a:rPr lang="ar-JO" dirty="0"/>
            </a:br>
            <a:r>
              <a:rPr lang="ar-JO" dirty="0" smtClean="0"/>
              <a:t>3- </a:t>
            </a:r>
            <a:r>
              <a:rPr lang="ar-JO" sz="4400" dirty="0" smtClean="0"/>
              <a:t>التجارة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dirty="0"/>
              <a:t/>
            </a:r>
            <a:br>
              <a:rPr lang="ar-JO" dirty="0"/>
            </a:br>
            <a:r>
              <a:rPr lang="ar-JO" dirty="0" smtClean="0"/>
              <a:t>فكر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34438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  <a:p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7924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/>
              <a:t>وقوعها على ملتقى </a:t>
            </a:r>
            <a:r>
              <a:rPr lang="ar-JO" sz="2400" dirty="0" smtClean="0"/>
              <a:t>الطرق التجارية </a:t>
            </a:r>
            <a:endParaRPr lang="ar-JO" sz="2400" dirty="0"/>
          </a:p>
        </p:txBody>
      </p:sp>
      <p:sp>
        <p:nvSpPr>
          <p:cNvPr id="5" name="Rectangle 4"/>
          <p:cNvSpPr/>
          <p:nvPr/>
        </p:nvSpPr>
        <p:spPr>
          <a:xfrm>
            <a:off x="631371" y="2667000"/>
            <a:ext cx="7924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 smtClean="0"/>
              <a:t>صناعة الأنباط السفن في ميناء أيلة على البحر الأحمر</a:t>
            </a:r>
            <a:endParaRPr lang="ar-JO" sz="2400" dirty="0"/>
          </a:p>
        </p:txBody>
      </p:sp>
      <p:sp>
        <p:nvSpPr>
          <p:cNvPr id="7" name="Rectangle 6"/>
          <p:cNvSpPr/>
          <p:nvPr/>
        </p:nvSpPr>
        <p:spPr>
          <a:xfrm>
            <a:off x="609600" y="5486400"/>
            <a:ext cx="7924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/>
              <a:t>توفير الأمن </a:t>
            </a:r>
            <a:r>
              <a:rPr lang="ar-JO" sz="2400" dirty="0" smtClean="0"/>
              <a:t>للقوافل بوضع الحاميات </a:t>
            </a:r>
            <a:r>
              <a:rPr lang="ar-JO" sz="2400" dirty="0"/>
              <a:t>العسكرية </a:t>
            </a:r>
            <a:r>
              <a:rPr lang="ar-JO" sz="2400" dirty="0" smtClean="0"/>
              <a:t>وإقامة </a:t>
            </a:r>
            <a:r>
              <a:rPr lang="ar-JO" sz="2400" dirty="0"/>
              <a:t>أبراج </a:t>
            </a:r>
            <a:r>
              <a:rPr lang="ar-JO" sz="2400" dirty="0" smtClean="0"/>
              <a:t>المراقبة</a:t>
            </a:r>
            <a:endParaRPr lang="ar-JO" sz="2400" dirty="0"/>
          </a:p>
        </p:txBody>
      </p:sp>
      <p:sp>
        <p:nvSpPr>
          <p:cNvPr id="8" name="Rectangle 7"/>
          <p:cNvSpPr/>
          <p:nvPr/>
        </p:nvSpPr>
        <p:spPr>
          <a:xfrm>
            <a:off x="609600" y="4038600"/>
            <a:ext cx="7924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/>
              <a:t>والمنشأت المائية </a:t>
            </a:r>
            <a:r>
              <a:rPr lang="ar-JO" sz="2400" dirty="0" smtClean="0"/>
              <a:t>والأسواق</a:t>
            </a:r>
            <a:r>
              <a:rPr lang="en-US" sz="2400" dirty="0" smtClean="0"/>
              <a:t>  </a:t>
            </a:r>
            <a:r>
              <a:rPr lang="ar-JO" sz="2400" dirty="0" smtClean="0"/>
              <a:t> بناء الأنباط المحطات ( الخانات ) </a:t>
            </a:r>
            <a:r>
              <a:rPr lang="ar-JO" sz="2400" dirty="0"/>
              <a:t>على الطرق</a:t>
            </a:r>
          </a:p>
        </p:txBody>
      </p:sp>
    </p:spTree>
    <p:extLst>
      <p:ext uri="{BB962C8B-B14F-4D97-AF65-F5344CB8AC3E}">
        <p14:creationId xmlns:p14="http://schemas.microsoft.com/office/powerpoint/2010/main" val="32518010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JO" dirty="0" smtClean="0"/>
              <a:t/>
            </a:r>
            <a:br>
              <a:rPr lang="ar-JO" dirty="0" smtClean="0"/>
            </a:br>
            <a:r>
              <a:rPr lang="ar-JO" dirty="0"/>
              <a:t/>
            </a:r>
            <a:br>
              <a:rPr lang="ar-JO" dirty="0"/>
            </a:b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>استنتج </a:t>
            </a:r>
            <a:r>
              <a:rPr lang="ar-JO" dirty="0"/>
              <a:t/>
            </a:r>
            <a:br>
              <a:rPr lang="ar-JO" dirty="0"/>
            </a:br>
            <a:r>
              <a:rPr lang="ar-JO" dirty="0" smtClean="0"/>
              <a:t/>
            </a:r>
            <a:br>
              <a:rPr lang="ar-JO" dirty="0" smtClean="0"/>
            </a:br>
            <a:r>
              <a:rPr lang="ar-JO" dirty="0"/>
              <a:t/>
            </a:r>
            <a:br>
              <a:rPr lang="ar-JO" dirty="0"/>
            </a:br>
            <a:r>
              <a:rPr lang="ar-JO" dirty="0" smtClean="0"/>
              <a:t>ما أسباب </a:t>
            </a:r>
            <a:r>
              <a:rPr lang="ar-JO" dirty="0"/>
              <a:t>تراجع أهمية التجارة النبطية </a:t>
            </a:r>
            <a:r>
              <a:rPr lang="ar-JO" dirty="0" smtClean="0"/>
              <a:t>؟؟</a:t>
            </a:r>
            <a:endParaRPr lang="ar-JO" dirty="0"/>
          </a:p>
        </p:txBody>
      </p:sp>
      <p:sp>
        <p:nvSpPr>
          <p:cNvPr id="4" name="Down Arrow 3"/>
          <p:cNvSpPr/>
          <p:nvPr/>
        </p:nvSpPr>
        <p:spPr>
          <a:xfrm>
            <a:off x="4419600" y="1197429"/>
            <a:ext cx="304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57991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4097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  <a:p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1971" y="0"/>
            <a:ext cx="8229600" cy="1143000"/>
          </a:xfrm>
        </p:spPr>
        <p:txBody>
          <a:bodyPr/>
          <a:lstStyle/>
          <a:p>
            <a:pPr algn="ctr"/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609600" y="533400"/>
            <a:ext cx="7924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rgbClr val="FFC000"/>
                </a:solidFill>
              </a:rPr>
              <a:t>تحول </a:t>
            </a:r>
            <a:r>
              <a:rPr lang="ar-JO" sz="3200" dirty="0" smtClean="0">
                <a:solidFill>
                  <a:srgbClr val="FFC000"/>
                </a:solidFill>
              </a:rPr>
              <a:t>طرق التجارة عنها </a:t>
            </a:r>
            <a:endParaRPr lang="ar-JO" sz="32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257" y="2080986"/>
            <a:ext cx="7924800" cy="1271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rgbClr val="FFC000"/>
                </a:solidFill>
              </a:rPr>
              <a:t>معرفة الرومان بأهمية الرياح الموسمية وتحكمهم بمنافذ البحر الأحمر </a:t>
            </a:r>
            <a:endParaRPr lang="ar-JO" sz="32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514" y="5334000"/>
            <a:ext cx="7924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rgbClr val="FFC000"/>
                </a:solidFill>
              </a:rPr>
              <a:t>تحول الطريق </a:t>
            </a:r>
            <a:r>
              <a:rPr lang="ar-JO" sz="3200" dirty="0" smtClean="0">
                <a:solidFill>
                  <a:srgbClr val="FFC000"/>
                </a:solidFill>
              </a:rPr>
              <a:t>البحري </a:t>
            </a:r>
            <a:r>
              <a:rPr lang="ar-JO" sz="3200" dirty="0">
                <a:solidFill>
                  <a:srgbClr val="FFC000"/>
                </a:solidFill>
              </a:rPr>
              <a:t>من ميناء أيلة ( العقبة ) الى الجهة </a:t>
            </a:r>
            <a:r>
              <a:rPr lang="ar-JO" sz="3200" dirty="0" smtClean="0">
                <a:solidFill>
                  <a:srgbClr val="FFC000"/>
                </a:solidFill>
              </a:rPr>
              <a:t>المقابلة عند البطالمة</a:t>
            </a:r>
            <a:r>
              <a:rPr lang="ar-JO" sz="2400" dirty="0" smtClean="0"/>
              <a:t>   </a:t>
            </a:r>
            <a:endParaRPr lang="ar-JO" sz="2400" dirty="0"/>
          </a:p>
        </p:txBody>
      </p:sp>
      <p:sp>
        <p:nvSpPr>
          <p:cNvPr id="8" name="Rectangle 7"/>
          <p:cNvSpPr/>
          <p:nvPr/>
        </p:nvSpPr>
        <p:spPr>
          <a:xfrm>
            <a:off x="642257" y="3733800"/>
            <a:ext cx="7924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rgbClr val="FFC000"/>
                </a:solidFill>
              </a:rPr>
              <a:t>سيطرة البطالمة ( عائلة من أصل مقدوني ) على جزء من </a:t>
            </a:r>
            <a:r>
              <a:rPr lang="ar-JO" sz="3200" dirty="0" smtClean="0">
                <a:solidFill>
                  <a:srgbClr val="FFC000"/>
                </a:solidFill>
              </a:rPr>
              <a:t>الطريق التجاري في مصر</a:t>
            </a:r>
            <a:endParaRPr lang="ar-JO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91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مدائن صالح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64604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44046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  <a:p>
            <a:endParaRPr lang="ar-JO" dirty="0"/>
          </a:p>
          <a:p>
            <a:endParaRPr lang="ar-JO" dirty="0" smtClean="0"/>
          </a:p>
          <a:p>
            <a:r>
              <a:rPr lang="ar-JO" dirty="0" smtClean="0"/>
              <a:t>في عام 106م احتل الامبرطور الروماني تراجان </a:t>
            </a:r>
            <a:r>
              <a:rPr lang="ar-JO" dirty="0"/>
              <a:t>البترا </a:t>
            </a:r>
            <a:r>
              <a:rPr lang="ar-JO" dirty="0" smtClean="0"/>
              <a:t>وقضى على دولة الأنباط . 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سقوط دولة الأنباط 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68637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ar-JO" sz="4000" dirty="0" smtClean="0"/>
              <a:t>تم الدرس الثاني بحمد الله عز وجل</a:t>
            </a:r>
            <a:endParaRPr lang="ar-JO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048127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  <a:p>
            <a:endParaRPr lang="ar-JO" dirty="0"/>
          </a:p>
          <a:p>
            <a:endParaRPr lang="ar-JO" dirty="0" smtClean="0"/>
          </a:p>
          <a:p>
            <a:pPr algn="ctr"/>
            <a:r>
              <a:rPr lang="ar-JO" dirty="0" smtClean="0"/>
              <a:t>لماذا اختروا من البترا عاصمة لهم ؟؟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فكر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59984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  <a:p>
            <a:r>
              <a:rPr lang="ar-JO" dirty="0" smtClean="0"/>
              <a:t>1- موقعها الحصين بين الجبال .</a:t>
            </a:r>
          </a:p>
          <a:p>
            <a:endParaRPr lang="ar-JO" dirty="0"/>
          </a:p>
          <a:p>
            <a:r>
              <a:rPr lang="ar-JO" dirty="0" smtClean="0"/>
              <a:t>2- </a:t>
            </a:r>
            <a:r>
              <a:rPr lang="ar-JO" dirty="0"/>
              <a:t>وقوعها على </a:t>
            </a:r>
            <a:r>
              <a:rPr lang="ar-JO" dirty="0" smtClean="0"/>
              <a:t>الطرق التجارية .</a:t>
            </a:r>
          </a:p>
          <a:p>
            <a:endParaRPr lang="ar-JO" dirty="0" smtClean="0"/>
          </a:p>
          <a:p>
            <a:r>
              <a:rPr lang="ar-JO" dirty="0" smtClean="0"/>
              <a:t>3- توفر المياه فيها .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79927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وسع الأنباط حدود سلطتهم .. </a:t>
            </a:r>
            <a:r>
              <a:rPr lang="ar-JO" dirty="0"/>
              <a:t>إذ أعادوا بناء المدن المؤابية والأدومية القديمة ، وبسطوا نفوذهم على سيناء وحوران ودمشق </a:t>
            </a:r>
            <a:r>
              <a:rPr lang="ar-JO" dirty="0" smtClean="0"/>
              <a:t>والبلقاء ومدين وشمال الحجاز .</a:t>
            </a:r>
          </a:p>
          <a:p>
            <a:endParaRPr lang="ar-JO" dirty="0" smtClean="0"/>
          </a:p>
          <a:p>
            <a:r>
              <a:rPr lang="ar-JO" dirty="0"/>
              <a:t>وأقاموا مراكز جديدة لحماية </a:t>
            </a:r>
            <a:r>
              <a:rPr lang="ar-JO" dirty="0" smtClean="0"/>
              <a:t>القوافل التجارية ، من بينها أم الجمال  .</a:t>
            </a:r>
          </a:p>
          <a:p>
            <a:endParaRPr lang="ar-JO" dirty="0" smtClean="0"/>
          </a:p>
          <a:p>
            <a:r>
              <a:rPr lang="ar-JO" dirty="0"/>
              <a:t>وأنشؤوا أيضاً محطات لاستثمار الموارد الطبيعية ، واستخراج ( القار ) من البحر الميت ، والاتجار به للمصريين </a:t>
            </a:r>
            <a:r>
              <a:rPr lang="ar-JO" dirty="0" smtClean="0"/>
              <a:t>القدماء ؛ لسيتخدم في أعمال تحنيط الموتى .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معلومة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526430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38"/>
            <a:ext cx="9144000" cy="53768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القار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09114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02998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295</TotalTime>
  <Words>575</Words>
  <Application>Microsoft Office PowerPoint</Application>
  <PresentationFormat>On-screen Show (4:3)</PresentationFormat>
  <Paragraphs>136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Concourse</vt:lpstr>
      <vt:lpstr>رابعاً : مملكة الأنباط </vt:lpstr>
      <vt:lpstr>تمثال النسر ( شعار الأنباط )</vt:lpstr>
      <vt:lpstr>1- أصل الأنباط</vt:lpstr>
      <vt:lpstr>PowerPoint Presentation</vt:lpstr>
      <vt:lpstr>فكر</vt:lpstr>
      <vt:lpstr>PowerPoint Presentation</vt:lpstr>
      <vt:lpstr>معلومة</vt:lpstr>
      <vt:lpstr>القار</vt:lpstr>
      <vt:lpstr>PowerPoint Presentation</vt:lpstr>
      <vt:lpstr>PowerPoint Presentation</vt:lpstr>
      <vt:lpstr>PowerPoint Presentation</vt:lpstr>
      <vt:lpstr>2- نظام الحكم    (ملكياً وراثيا)  </vt:lpstr>
      <vt:lpstr>PowerPoint Presentation</vt:lpstr>
      <vt:lpstr>PowerPoint Presentation</vt:lpstr>
      <vt:lpstr>الخزنة</vt:lpstr>
      <vt:lpstr>السيق</vt:lpstr>
      <vt:lpstr>الدير ( للعبادة والتأمل )</vt:lpstr>
      <vt:lpstr>القبور</vt:lpstr>
      <vt:lpstr>المحكمة</vt:lpstr>
      <vt:lpstr>قصر البنت ( معبد لأحد الآله )</vt:lpstr>
      <vt:lpstr>المدرج ( للأحتفالات الدينية والمصراعة )</vt:lpstr>
      <vt:lpstr>المذبح ( مكان لذبح القرابين )</vt:lpstr>
      <vt:lpstr>خربة تنور ( شمال شرق الطفيلة )</vt:lpstr>
      <vt:lpstr>قلعة السلع ( خربة تنور )</vt:lpstr>
      <vt:lpstr>شعار الأنباط ( عثر عليه في خربة تنور )</vt:lpstr>
      <vt:lpstr>PowerPoint Presentation</vt:lpstr>
      <vt:lpstr>نقش النمارة</vt:lpstr>
      <vt:lpstr>نقش النمارة</vt:lpstr>
      <vt:lpstr>PowerPoint Presentation</vt:lpstr>
      <vt:lpstr>الحياة الاقتصادية</vt:lpstr>
      <vt:lpstr>1- الزراعة وأنظمة الري</vt:lpstr>
      <vt:lpstr>PowerPoint Presentation</vt:lpstr>
      <vt:lpstr>PowerPoint Presentation</vt:lpstr>
      <vt:lpstr>ملاحظات</vt:lpstr>
      <vt:lpstr>2- الصناعة</vt:lpstr>
      <vt:lpstr>أواني فخارية</vt:lpstr>
      <vt:lpstr>  3- التجارة  فكر </vt:lpstr>
      <vt:lpstr>PowerPoint Presentation</vt:lpstr>
      <vt:lpstr>   استنتج    ما أسباب تراجع أهمية التجارة النبطية ؟؟</vt:lpstr>
      <vt:lpstr>PowerPoint Presentation</vt:lpstr>
      <vt:lpstr>مدائن صالح</vt:lpstr>
      <vt:lpstr>PowerPoint Presentation</vt:lpstr>
      <vt:lpstr>سقوط دولة الأنباط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رابعاً : مملكة الأنباط </dc:title>
  <dc:creator>toshiba</dc:creator>
  <cp:lastModifiedBy>n0ak95</cp:lastModifiedBy>
  <cp:revision>27</cp:revision>
  <dcterms:created xsi:type="dcterms:W3CDTF">2006-08-16T00:00:00Z</dcterms:created>
  <dcterms:modified xsi:type="dcterms:W3CDTF">2016-09-21T19:08:38Z</dcterms:modified>
</cp:coreProperties>
</file>