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13"/>
  </p:notesMasterIdLst>
  <p:handoutMasterIdLst>
    <p:handoutMasterId r:id="rId14"/>
  </p:handoutMasterIdLst>
  <p:sldIdLst>
    <p:sldId id="259" r:id="rId2"/>
    <p:sldId id="257" r:id="rId3"/>
    <p:sldId id="256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her Fattouh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6E6C69-FEF3-4F0C-B6FB-F1E805A7C46B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49B364-8A2B-47EF-9592-7ED969119A9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F67A10-174C-4A7A-9F91-0AE682AF28FF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7C9150-F6AE-4258-A556-DB736BE581F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9150-F6AE-4258-A556-DB736BE581F7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C9150-F6AE-4258-A556-DB736BE581F7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7522BF-24CC-4524-BC19-484B8CA032E8}" type="datetimeFigureOut">
              <a:rPr lang="ar-IQ" smtClean="0"/>
              <a:pPr/>
              <a:t>15/07/1441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805037-DC8B-4E25-B055-43C72AABEB08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908720"/>
            <a:ext cx="864096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دروس العلوم للكورس الثاني </a:t>
            </a:r>
            <a:endParaRPr lang="ar-IQ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صورة 2" descr="التقاط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556792"/>
            <a:ext cx="6480720" cy="5112568"/>
          </a:xfrm>
          <a:prstGeom prst="rect">
            <a:avLst/>
          </a:prstGeom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51000">
    <p:dissolve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3528" y="620688"/>
            <a:ext cx="8496944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/>
              <a:t>س/ ما </a:t>
            </a:r>
            <a:r>
              <a:rPr lang="ar-IQ" sz="2400" dirty="0" err="1" smtClean="0"/>
              <a:t>الحركة ؟</a:t>
            </a:r>
            <a:r>
              <a:rPr lang="ar-IQ" sz="2400" dirty="0" smtClean="0"/>
              <a:t> ما الجسم </a:t>
            </a:r>
            <a:r>
              <a:rPr lang="ar-IQ" sz="2400" dirty="0" err="1" smtClean="0"/>
              <a:t>الساكن ؟</a:t>
            </a:r>
            <a:r>
              <a:rPr lang="ar-IQ" sz="2400" dirty="0" smtClean="0"/>
              <a:t> وما </a:t>
            </a:r>
            <a:r>
              <a:rPr lang="ar-IQ" sz="2400" dirty="0" err="1" smtClean="0"/>
              <a:t>الموقع ؟.</a:t>
            </a:r>
            <a:endParaRPr lang="ar-IQ" sz="2400" dirty="0" smtClean="0"/>
          </a:p>
          <a:p>
            <a:r>
              <a:rPr lang="ar-IQ" sz="2400" dirty="0" err="1" smtClean="0"/>
              <a:t>ج/</a:t>
            </a:r>
            <a:r>
              <a:rPr lang="ar-IQ" sz="2400" dirty="0" smtClean="0"/>
              <a:t>  </a:t>
            </a:r>
          </a:p>
          <a:p>
            <a:r>
              <a:rPr lang="ar-IQ" sz="2400" dirty="0" err="1" smtClean="0">
                <a:solidFill>
                  <a:srgbClr val="CC0099"/>
                </a:solidFill>
              </a:rPr>
              <a:t>الحركة </a:t>
            </a:r>
            <a:r>
              <a:rPr lang="ar-IQ" sz="2400" dirty="0" smtClean="0">
                <a:solidFill>
                  <a:srgbClr val="CC0099"/>
                </a:solidFill>
              </a:rPr>
              <a:t>: تغيير مستمر في موقع الجسم نسبة الى جسم آخر يكون </a:t>
            </a:r>
            <a:r>
              <a:rPr lang="ar-IQ" sz="2400" dirty="0" err="1" smtClean="0">
                <a:solidFill>
                  <a:srgbClr val="CC0099"/>
                </a:solidFill>
              </a:rPr>
              <a:t>ثابتًا </a:t>
            </a:r>
            <a:r>
              <a:rPr lang="ar-IQ" sz="2400" dirty="0" smtClean="0">
                <a:solidFill>
                  <a:srgbClr val="CC0099"/>
                </a:solidFill>
              </a:rPr>
              <a:t>، والحركة مفهوم نسبي يعتمد على موقع النقطة </a:t>
            </a:r>
            <a:r>
              <a:rPr lang="ar-IQ" sz="2400" dirty="0" err="1" smtClean="0">
                <a:solidFill>
                  <a:srgbClr val="CC0099"/>
                </a:solidFill>
              </a:rPr>
              <a:t>الثابته</a:t>
            </a:r>
            <a:r>
              <a:rPr lang="ar-IQ" sz="2400" dirty="0" smtClean="0">
                <a:solidFill>
                  <a:srgbClr val="CC0099"/>
                </a:solidFill>
              </a:rPr>
              <a:t> الذي يقوم بوصف </a:t>
            </a:r>
            <a:r>
              <a:rPr lang="ar-IQ" sz="2400" dirty="0" err="1" smtClean="0">
                <a:solidFill>
                  <a:srgbClr val="CC0099"/>
                </a:solidFill>
              </a:rPr>
              <a:t>الحركة .</a:t>
            </a:r>
            <a:endParaRPr lang="ar-IQ" sz="2400" dirty="0" smtClean="0">
              <a:solidFill>
                <a:srgbClr val="CC0099"/>
              </a:solidFill>
            </a:endParaRPr>
          </a:p>
          <a:p>
            <a:endParaRPr lang="ar-IQ" sz="2400" dirty="0" smtClean="0">
              <a:solidFill>
                <a:srgbClr val="CC0099"/>
              </a:solidFill>
            </a:endParaRPr>
          </a:p>
          <a:p>
            <a:r>
              <a:rPr lang="ar-IQ" sz="2400" dirty="0" smtClean="0">
                <a:solidFill>
                  <a:srgbClr val="CC0099"/>
                </a:solidFill>
              </a:rPr>
              <a:t>الجسم </a:t>
            </a:r>
            <a:r>
              <a:rPr lang="ar-IQ" sz="2400" dirty="0" err="1" smtClean="0">
                <a:solidFill>
                  <a:srgbClr val="CC0099"/>
                </a:solidFill>
              </a:rPr>
              <a:t>الساكن </a:t>
            </a:r>
            <a:r>
              <a:rPr lang="ar-IQ" sz="2400" dirty="0" smtClean="0">
                <a:solidFill>
                  <a:srgbClr val="CC0099"/>
                </a:solidFill>
              </a:rPr>
              <a:t>: هو الجسم الذي لا يغير موقعه بالنسبة لنقطة ثابتة مع مرور </a:t>
            </a:r>
            <a:r>
              <a:rPr lang="ar-IQ" sz="2400" dirty="0" err="1" smtClean="0">
                <a:solidFill>
                  <a:srgbClr val="CC0099"/>
                </a:solidFill>
              </a:rPr>
              <a:t>الزمن .</a:t>
            </a:r>
            <a:endParaRPr lang="ar-IQ" sz="2400" dirty="0" smtClean="0">
              <a:solidFill>
                <a:srgbClr val="CC0099"/>
              </a:solidFill>
            </a:endParaRPr>
          </a:p>
          <a:p>
            <a:endParaRPr lang="ar-IQ" sz="2400" dirty="0" smtClean="0">
              <a:solidFill>
                <a:srgbClr val="CC0099"/>
              </a:solidFill>
            </a:endParaRPr>
          </a:p>
          <a:p>
            <a:r>
              <a:rPr lang="ar-IQ" sz="2400" dirty="0" smtClean="0">
                <a:solidFill>
                  <a:srgbClr val="CC0099"/>
                </a:solidFill>
              </a:rPr>
              <a:t>الموقع: هو مكان وجود </a:t>
            </a:r>
            <a:r>
              <a:rPr lang="ar-IQ" sz="2400" dirty="0" err="1" smtClean="0">
                <a:solidFill>
                  <a:srgbClr val="CC0099"/>
                </a:solidFill>
              </a:rPr>
              <a:t>الجسم </a:t>
            </a:r>
            <a:r>
              <a:rPr lang="ar-IQ" sz="2400" dirty="0" smtClean="0">
                <a:solidFill>
                  <a:srgbClr val="CC0099"/>
                </a:solidFill>
              </a:rPr>
              <a:t>،يحدد بالبعد </a:t>
            </a:r>
            <a:r>
              <a:rPr lang="ar-IQ" sz="2400" dirty="0" err="1" smtClean="0">
                <a:solidFill>
                  <a:srgbClr val="CC0099"/>
                </a:solidFill>
              </a:rPr>
              <a:t>والأتجاه</a:t>
            </a:r>
            <a:r>
              <a:rPr lang="ar-IQ" sz="2400" dirty="0" smtClean="0">
                <a:solidFill>
                  <a:srgbClr val="CC0099"/>
                </a:solidFill>
              </a:rPr>
              <a:t> بالنسبة الى جسم آخر يكون </a:t>
            </a:r>
            <a:r>
              <a:rPr lang="ar-IQ" sz="2400" dirty="0" err="1" smtClean="0">
                <a:solidFill>
                  <a:srgbClr val="CC0099"/>
                </a:solidFill>
              </a:rPr>
              <a:t>ثابتًا .</a:t>
            </a:r>
            <a:endParaRPr lang="ar-IQ" sz="2400" dirty="0" smtClean="0">
              <a:solidFill>
                <a:srgbClr val="CC0099"/>
              </a:solidFill>
            </a:endParaRPr>
          </a:p>
          <a:p>
            <a:endParaRPr lang="ar-IQ" sz="2400" dirty="0" smtClean="0">
              <a:solidFill>
                <a:srgbClr val="CC0099"/>
              </a:solidFill>
            </a:endParaRPr>
          </a:p>
          <a:p>
            <a:r>
              <a:rPr lang="ar-IQ" sz="2400" dirty="0" smtClean="0"/>
              <a:t>س/ ما مسار </a:t>
            </a:r>
            <a:r>
              <a:rPr lang="ar-IQ" sz="2400" dirty="0" err="1" smtClean="0"/>
              <a:t>الحركة ؟</a:t>
            </a:r>
            <a:endParaRPr lang="ar-IQ" sz="2400" dirty="0" smtClean="0"/>
          </a:p>
          <a:p>
            <a:r>
              <a:rPr lang="ar-IQ" sz="2400" dirty="0" smtClean="0"/>
              <a:t>ج/ هو الخط الواصل بين مختلف المواقع التي يمر من خلالها الجسم المتحرك أثناء </a:t>
            </a:r>
            <a:r>
              <a:rPr lang="ar-IQ" sz="2400" dirty="0" err="1" smtClean="0"/>
              <a:t>حركته </a:t>
            </a:r>
            <a:r>
              <a:rPr lang="ar-IQ" sz="2400" dirty="0" smtClean="0"/>
              <a:t>، وممكن أن يأخذ المسار اشكال متنوعة </a:t>
            </a:r>
            <a:r>
              <a:rPr lang="ar-IQ" sz="2400" dirty="0" err="1" smtClean="0"/>
              <a:t>مثل ..</a:t>
            </a:r>
            <a:endParaRPr lang="ar-IQ" sz="2400" dirty="0" smtClean="0"/>
          </a:p>
          <a:p>
            <a:r>
              <a:rPr lang="ar-IQ" sz="2400" dirty="0" smtClean="0"/>
              <a:t>1- مسار دائري</a:t>
            </a:r>
          </a:p>
          <a:p>
            <a:r>
              <a:rPr lang="ar-IQ" sz="2400" dirty="0" smtClean="0"/>
              <a:t>2-مسار مستقيم</a:t>
            </a:r>
          </a:p>
          <a:p>
            <a:r>
              <a:rPr lang="ar-IQ" sz="2400" dirty="0" smtClean="0"/>
              <a:t>3-مسار منحني.</a:t>
            </a:r>
          </a:p>
          <a:p>
            <a:endParaRPr lang="ar-IQ" sz="2400" dirty="0" smtClean="0"/>
          </a:p>
          <a:p>
            <a:endParaRPr lang="ar-IQ" sz="2400" dirty="0" smtClean="0"/>
          </a:p>
          <a:p>
            <a:endParaRPr lang="ar-IQ" sz="2400" dirty="0"/>
          </a:p>
        </p:txBody>
      </p:sp>
      <p:pic>
        <p:nvPicPr>
          <p:cNvPr id="4" name="صورة 3" descr="تنزي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25144"/>
            <a:ext cx="215265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692696"/>
            <a:ext cx="81369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س/ميز بين الحركة الانتقالية والحركة </a:t>
            </a:r>
            <a:r>
              <a:rPr lang="ar-IQ" sz="2000" dirty="0" err="1" smtClean="0"/>
              <a:t>الدورية ؟</a:t>
            </a:r>
            <a:endParaRPr lang="ar-IQ" sz="2000" dirty="0" smtClean="0"/>
          </a:p>
          <a:p>
            <a:r>
              <a:rPr lang="ar-IQ" sz="2000" dirty="0" err="1" smtClean="0"/>
              <a:t>ج/</a:t>
            </a:r>
            <a:endParaRPr lang="ar-IQ" sz="2000" dirty="0"/>
          </a:p>
        </p:txBody>
      </p:sp>
      <p:pic>
        <p:nvPicPr>
          <p:cNvPr id="3" name="صورة 2" descr="ههه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272000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قاط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764704"/>
            <a:ext cx="5616624" cy="578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الدرس </a:t>
            </a:r>
            <a:r>
              <a:rPr lang="ar-IQ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الأول </a:t>
            </a:r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القــــــياس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77500" lnSpcReduction="20000"/>
          </a:bodyPr>
          <a:lstStyle/>
          <a:p>
            <a:r>
              <a:rPr lang="ar-IQ" dirty="0" smtClean="0">
                <a:solidFill>
                  <a:schemeClr val="tx1"/>
                </a:solidFill>
              </a:rPr>
              <a:t>أهداف الدرس</a:t>
            </a:r>
          </a:p>
          <a:p>
            <a:pPr algn="r">
              <a:buFont typeface="Wingdings" pitchFamily="2" charset="2"/>
              <a:buChar char="Ø"/>
            </a:pPr>
            <a:r>
              <a:rPr lang="ar-IQ" dirty="0" smtClean="0">
                <a:solidFill>
                  <a:schemeClr val="tx1"/>
                </a:solidFill>
              </a:rPr>
              <a:t>نُعرف القياس</a:t>
            </a:r>
          </a:p>
          <a:p>
            <a:pPr algn="r">
              <a:buFont typeface="Wingdings" pitchFamily="2" charset="2"/>
              <a:buChar char="Ø"/>
            </a:pPr>
            <a:r>
              <a:rPr lang="ar-IQ" dirty="0">
                <a:solidFill>
                  <a:schemeClr val="tx1"/>
                </a:solidFill>
              </a:rPr>
              <a:t>ن</a:t>
            </a:r>
            <a:r>
              <a:rPr lang="ar-IQ" dirty="0" smtClean="0">
                <a:solidFill>
                  <a:schemeClr val="tx1"/>
                </a:solidFill>
              </a:rPr>
              <a:t>ُبين أهمية القياس</a:t>
            </a:r>
          </a:p>
          <a:p>
            <a:pPr algn="r">
              <a:buFont typeface="Wingdings" pitchFamily="2" charset="2"/>
              <a:buChar char="Ø"/>
            </a:pPr>
            <a:r>
              <a:rPr lang="ar-IQ" dirty="0" err="1" smtClean="0">
                <a:solidFill>
                  <a:schemeClr val="tx1"/>
                </a:solidFill>
              </a:rPr>
              <a:t>ماهي</a:t>
            </a:r>
            <a:r>
              <a:rPr lang="ar-IQ" dirty="0" smtClean="0">
                <a:solidFill>
                  <a:schemeClr val="tx1"/>
                </a:solidFill>
              </a:rPr>
              <a:t> عناصر </a:t>
            </a:r>
            <a:r>
              <a:rPr lang="ar-IQ" dirty="0" err="1" smtClean="0">
                <a:solidFill>
                  <a:schemeClr val="tx1"/>
                </a:solidFill>
              </a:rPr>
              <a:t>القياس ؟</a:t>
            </a:r>
            <a:endParaRPr lang="ar-IQ" dirty="0" smtClean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IQ" dirty="0" smtClean="0">
                <a:solidFill>
                  <a:schemeClr val="tx1"/>
                </a:solidFill>
              </a:rPr>
              <a:t>نُصنف الكميات الفيزيائية تبعًا لطريقة وصفها </a:t>
            </a:r>
            <a:r>
              <a:rPr lang="ar-IQ" dirty="0" err="1" smtClean="0">
                <a:solidFill>
                  <a:schemeClr val="tx1"/>
                </a:solidFill>
              </a:rPr>
              <a:t>وقياسها </a:t>
            </a:r>
            <a:r>
              <a:rPr lang="ar-IQ" dirty="0" smtClean="0">
                <a:solidFill>
                  <a:schemeClr val="tx1"/>
                </a:solidFill>
              </a:rPr>
              <a:t>, ونقارن </a:t>
            </a:r>
            <a:r>
              <a:rPr lang="ar-IQ" dirty="0" err="1" smtClean="0">
                <a:solidFill>
                  <a:schemeClr val="tx1"/>
                </a:solidFill>
              </a:rPr>
              <a:t>بينهما .</a:t>
            </a:r>
            <a:endParaRPr lang="ar-IQ" dirty="0" smtClean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IQ" dirty="0" err="1" smtClean="0">
                <a:solidFill>
                  <a:schemeClr val="tx1"/>
                </a:solidFill>
              </a:rPr>
              <a:t>ماهي</a:t>
            </a:r>
            <a:r>
              <a:rPr lang="ar-IQ" dirty="0" smtClean="0">
                <a:solidFill>
                  <a:schemeClr val="tx1"/>
                </a:solidFill>
              </a:rPr>
              <a:t> أنظمة وحدات </a:t>
            </a:r>
            <a:r>
              <a:rPr lang="ar-IQ" dirty="0" err="1" smtClean="0">
                <a:solidFill>
                  <a:schemeClr val="tx1"/>
                </a:solidFill>
              </a:rPr>
              <a:t>القياس ؟</a:t>
            </a:r>
            <a:endParaRPr lang="ar-IQ" dirty="0" smtClean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IQ" dirty="0" smtClean="0">
                <a:solidFill>
                  <a:schemeClr val="tx1"/>
                </a:solidFill>
              </a:rPr>
              <a:t>نوضح بعض ادوات القياس المستخدمة في </a:t>
            </a:r>
            <a:r>
              <a:rPr lang="ar-IQ" dirty="0" err="1" smtClean="0">
                <a:solidFill>
                  <a:schemeClr val="tx1"/>
                </a:solidFill>
              </a:rPr>
              <a:t>الفيزياء .</a:t>
            </a:r>
            <a:endParaRPr lang="ar-IQ" dirty="0" smtClean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ar-IQ" dirty="0" smtClean="0">
                <a:solidFill>
                  <a:schemeClr val="tx1"/>
                </a:solidFill>
              </a:rPr>
              <a:t>نتعرف على البادئات واستخدامها.</a:t>
            </a:r>
            <a:endParaRPr lang="ar-IQ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457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71600" y="1124744"/>
            <a:ext cx="662473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sz="2400" dirty="0" err="1" smtClean="0">
                <a:solidFill>
                  <a:schemeClr val="tx1"/>
                </a:solidFill>
              </a:rPr>
              <a:t>القياس </a:t>
            </a:r>
            <a:r>
              <a:rPr lang="ar-IQ" sz="2400" dirty="0" smtClean="0">
                <a:solidFill>
                  <a:schemeClr val="tx1"/>
                </a:solidFill>
              </a:rPr>
              <a:t>: هو طريقة لوصف الكميات والتعبير عنها </a:t>
            </a:r>
            <a:r>
              <a:rPr lang="ar-IQ" sz="2400" dirty="0" err="1" smtClean="0">
                <a:solidFill>
                  <a:schemeClr val="tx1"/>
                </a:solidFill>
              </a:rPr>
              <a:t>بأرقام </a:t>
            </a:r>
            <a:r>
              <a:rPr lang="ar-IQ" dirty="0" err="1" smtClean="0"/>
              <a:t>.</a:t>
            </a:r>
            <a:endParaRPr lang="ar-IQ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51520" y="2060848"/>
            <a:ext cx="8496944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س/ مــا هــي أهميـــــة </a:t>
            </a:r>
            <a:r>
              <a:rPr lang="ar-IQ" sz="2000" dirty="0" err="1" smtClean="0"/>
              <a:t>القـــــياس ؟</a:t>
            </a:r>
            <a:r>
              <a:rPr lang="ar-IQ" sz="2000" dirty="0" smtClean="0"/>
              <a:t> أو بصيغة أُخرى </a:t>
            </a:r>
          </a:p>
          <a:p>
            <a:r>
              <a:rPr lang="ar-IQ" sz="2000" dirty="0" smtClean="0"/>
              <a:t> ت/قياس الكميات الفيزيائية مهم </a:t>
            </a:r>
            <a:r>
              <a:rPr lang="ar-IQ" sz="2000" dirty="0" err="1" smtClean="0"/>
              <a:t>جداً </a:t>
            </a:r>
            <a:r>
              <a:rPr lang="ar-IQ" sz="2000" dirty="0" smtClean="0"/>
              <a:t>, </a:t>
            </a:r>
            <a:r>
              <a:rPr lang="ar-IQ" sz="2000" dirty="0" err="1" smtClean="0"/>
              <a:t>لماذا ؟</a:t>
            </a:r>
            <a:endParaRPr lang="ar-IQ" sz="2000" dirty="0" smtClean="0"/>
          </a:p>
          <a:p>
            <a:endParaRPr lang="ar-IQ" sz="2000" dirty="0" smtClean="0"/>
          </a:p>
          <a:p>
            <a:r>
              <a:rPr lang="ar-IQ" sz="2000" dirty="0" smtClean="0"/>
              <a:t> _وذلك </a:t>
            </a:r>
            <a:r>
              <a:rPr lang="ar-IQ" sz="2000" dirty="0" err="1" smtClean="0"/>
              <a:t>لوصفها </a:t>
            </a:r>
            <a:r>
              <a:rPr lang="ar-IQ" sz="2000" dirty="0" smtClean="0"/>
              <a:t>, كي يسهل علينا إدراكها </a:t>
            </a:r>
            <a:r>
              <a:rPr lang="ar-IQ" sz="2000" dirty="0" err="1" smtClean="0"/>
              <a:t>وتفسيرها .</a:t>
            </a:r>
            <a:endParaRPr lang="ar-IQ" sz="2000" dirty="0" smtClean="0"/>
          </a:p>
          <a:p>
            <a:endParaRPr lang="ar-IQ" sz="2000" dirty="0" smtClean="0"/>
          </a:p>
          <a:p>
            <a:endParaRPr lang="ar-IQ" sz="2000" dirty="0" smtClean="0"/>
          </a:p>
          <a:p>
            <a:r>
              <a:rPr lang="ar-IQ" sz="2000" dirty="0" smtClean="0">
                <a:solidFill>
                  <a:schemeClr val="accent1"/>
                </a:solidFill>
              </a:rPr>
              <a:t>س/ </a:t>
            </a:r>
            <a:r>
              <a:rPr lang="ar-IQ" sz="2000" dirty="0" err="1" smtClean="0">
                <a:solidFill>
                  <a:schemeClr val="accent1"/>
                </a:solidFill>
              </a:rPr>
              <a:t>ماهي</a:t>
            </a:r>
            <a:r>
              <a:rPr lang="ar-IQ" sz="2000" dirty="0" smtClean="0">
                <a:solidFill>
                  <a:schemeClr val="accent1"/>
                </a:solidFill>
              </a:rPr>
              <a:t> عناصر </a:t>
            </a:r>
            <a:r>
              <a:rPr lang="ar-IQ" sz="2000" dirty="0" err="1" smtClean="0">
                <a:solidFill>
                  <a:schemeClr val="accent1"/>
                </a:solidFill>
              </a:rPr>
              <a:t>القياس ؟</a:t>
            </a:r>
            <a:endParaRPr lang="ar-IQ" sz="2000" dirty="0" smtClean="0">
              <a:solidFill>
                <a:schemeClr val="accent1"/>
              </a:solidFill>
            </a:endParaRPr>
          </a:p>
          <a:p>
            <a:r>
              <a:rPr lang="ar-IQ" sz="20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ar-IQ" sz="2000" dirty="0" smtClean="0">
                <a:solidFill>
                  <a:schemeClr val="accent1"/>
                </a:solidFill>
              </a:rPr>
              <a:t>_ للقيـاس ثلاث عناصر أساسية </a:t>
            </a:r>
            <a:r>
              <a:rPr lang="ar-IQ" sz="2000" dirty="0" err="1" smtClean="0">
                <a:solidFill>
                  <a:schemeClr val="accent1"/>
                </a:solidFill>
              </a:rPr>
              <a:t>وهي :</a:t>
            </a:r>
            <a:endParaRPr lang="ar-IQ" sz="2000" dirty="0" smtClean="0">
              <a:solidFill>
                <a:schemeClr val="accent1"/>
              </a:solidFill>
            </a:endParaRPr>
          </a:p>
          <a:p>
            <a:r>
              <a:rPr lang="ar-IQ" sz="2000" dirty="0" smtClean="0">
                <a:solidFill>
                  <a:schemeClr val="accent1"/>
                </a:solidFill>
              </a:rPr>
              <a:t>   1-الكمية الفيزيائية</a:t>
            </a:r>
          </a:p>
          <a:p>
            <a:r>
              <a:rPr lang="ar-IQ" sz="2000" dirty="0" smtClean="0">
                <a:solidFill>
                  <a:schemeClr val="accent1"/>
                </a:solidFill>
              </a:rPr>
              <a:t>   2-نظام وحدات القياس</a:t>
            </a:r>
          </a:p>
          <a:p>
            <a:r>
              <a:rPr lang="ar-IQ" sz="2000" dirty="0" smtClean="0">
                <a:solidFill>
                  <a:schemeClr val="accent1"/>
                </a:solidFill>
              </a:rPr>
              <a:t>   3-الآلات أو أدوات القياس </a:t>
            </a:r>
            <a:endParaRPr lang="ar-IQ" sz="2000" dirty="0">
              <a:solidFill>
                <a:schemeClr val="accent1"/>
              </a:solidFill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5395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323528" y="836712"/>
            <a:ext cx="849694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 smtClean="0">
                <a:solidFill>
                  <a:schemeClr val="tx2"/>
                </a:solidFill>
              </a:rPr>
              <a:t>كيف نصنف الكميات </a:t>
            </a:r>
            <a:r>
              <a:rPr lang="ar-IQ" sz="2000" dirty="0" err="1" smtClean="0">
                <a:solidFill>
                  <a:schemeClr val="tx2"/>
                </a:solidFill>
              </a:rPr>
              <a:t>الفيزيائية ؟</a:t>
            </a:r>
            <a:endParaRPr lang="ar-IQ" sz="2000" dirty="0" smtClean="0">
              <a:solidFill>
                <a:schemeClr val="tx2"/>
              </a:solidFill>
            </a:endParaRPr>
          </a:p>
          <a:p>
            <a:r>
              <a:rPr lang="ar-IQ" sz="2000" dirty="0" smtClean="0">
                <a:solidFill>
                  <a:schemeClr val="tx2"/>
                </a:solidFill>
              </a:rPr>
              <a:t>تصنف الكميات الفيزيائية تبعاً لطريقة وصفها وقياسها </a:t>
            </a:r>
            <a:r>
              <a:rPr lang="ar-IQ" sz="2000" dirty="0" err="1" smtClean="0">
                <a:solidFill>
                  <a:schemeClr val="tx2"/>
                </a:solidFill>
              </a:rPr>
              <a:t>الــى ..</a:t>
            </a:r>
            <a:endParaRPr lang="ar-IQ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ar-IQ" sz="2000" dirty="0" smtClean="0">
                <a:solidFill>
                  <a:srgbClr val="FF0000"/>
                </a:solidFill>
              </a:rPr>
              <a:t>الكميات </a:t>
            </a:r>
            <a:r>
              <a:rPr lang="ar-IQ" sz="2000" dirty="0" err="1" smtClean="0">
                <a:solidFill>
                  <a:srgbClr val="FF0000"/>
                </a:solidFill>
              </a:rPr>
              <a:t>المقدارية</a:t>
            </a:r>
            <a:r>
              <a:rPr lang="ar-IQ" sz="2000" dirty="0" smtClean="0">
                <a:solidFill>
                  <a:srgbClr val="FF0000"/>
                </a:solidFill>
              </a:rPr>
              <a:t> {القياسية</a:t>
            </a:r>
            <a:r>
              <a:rPr lang="ar-IQ" sz="2000" dirty="0" err="1" smtClean="0">
                <a:solidFill>
                  <a:srgbClr val="FF0000"/>
                </a:solidFill>
              </a:rPr>
              <a:t>} </a:t>
            </a:r>
            <a:r>
              <a:rPr lang="ar-IQ" sz="2000" dirty="0" smtClean="0">
                <a:solidFill>
                  <a:srgbClr val="FF0000"/>
                </a:solidFill>
              </a:rPr>
              <a:t>: وهي الكميات التي توصف بذكر مقدارها ووحدة </a:t>
            </a:r>
            <a:r>
              <a:rPr lang="ar-IQ" sz="2000" dirty="0" err="1" smtClean="0">
                <a:solidFill>
                  <a:srgbClr val="FF0000"/>
                </a:solidFill>
              </a:rPr>
              <a:t>قياسها </a:t>
            </a:r>
            <a:r>
              <a:rPr lang="ar-IQ" sz="2000" dirty="0" smtClean="0">
                <a:solidFill>
                  <a:srgbClr val="FF0000"/>
                </a:solidFill>
              </a:rPr>
              <a:t>, مثل </a:t>
            </a:r>
            <a:r>
              <a:rPr lang="ar-IQ" sz="2000" dirty="0" err="1" smtClean="0">
                <a:solidFill>
                  <a:srgbClr val="FF0000"/>
                </a:solidFill>
              </a:rPr>
              <a:t>الحجم </a:t>
            </a:r>
            <a:r>
              <a:rPr lang="ar-IQ" sz="2000" dirty="0" smtClean="0">
                <a:solidFill>
                  <a:srgbClr val="FF0000"/>
                </a:solidFill>
              </a:rPr>
              <a:t>’ </a:t>
            </a:r>
            <a:r>
              <a:rPr lang="ar-IQ" sz="2000" dirty="0" err="1" smtClean="0">
                <a:solidFill>
                  <a:srgbClr val="FF0000"/>
                </a:solidFill>
              </a:rPr>
              <a:t>الكتلة </a:t>
            </a:r>
            <a:r>
              <a:rPr lang="ar-IQ" sz="2000" dirty="0" smtClean="0">
                <a:solidFill>
                  <a:srgbClr val="FF0000"/>
                </a:solidFill>
              </a:rPr>
              <a:t>’ </a:t>
            </a:r>
            <a:r>
              <a:rPr lang="ar-IQ" sz="2000" dirty="0" err="1" smtClean="0">
                <a:solidFill>
                  <a:srgbClr val="FF0000"/>
                </a:solidFill>
              </a:rPr>
              <a:t>المسافة .</a:t>
            </a:r>
            <a:endParaRPr lang="ar-IQ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ar-IQ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ar-IQ" sz="2000" dirty="0" smtClean="0">
                <a:solidFill>
                  <a:srgbClr val="FF0000"/>
                </a:solidFill>
              </a:rPr>
              <a:t>الكميات الاتجاهية:وهي الكميات التي توصف بذكر مقدارها واتجاهها مع ذكر وحدة </a:t>
            </a:r>
            <a:r>
              <a:rPr lang="ar-IQ" sz="2000" dirty="0" err="1" smtClean="0">
                <a:solidFill>
                  <a:srgbClr val="FF0000"/>
                </a:solidFill>
              </a:rPr>
              <a:t>قياسها </a:t>
            </a:r>
            <a:r>
              <a:rPr lang="ar-IQ" sz="2000" dirty="0" smtClean="0">
                <a:solidFill>
                  <a:srgbClr val="FF0000"/>
                </a:solidFill>
              </a:rPr>
              <a:t>, مثل </a:t>
            </a:r>
            <a:r>
              <a:rPr lang="ar-IQ" sz="2000" dirty="0" err="1" smtClean="0">
                <a:solidFill>
                  <a:srgbClr val="FF0000"/>
                </a:solidFill>
              </a:rPr>
              <a:t>الإزاحة </a:t>
            </a:r>
            <a:r>
              <a:rPr lang="ar-IQ" sz="2000" dirty="0" smtClean="0">
                <a:solidFill>
                  <a:srgbClr val="FF0000"/>
                </a:solidFill>
              </a:rPr>
              <a:t>’ </a:t>
            </a:r>
            <a:r>
              <a:rPr lang="ar-IQ" sz="2000" dirty="0" err="1" smtClean="0">
                <a:solidFill>
                  <a:srgbClr val="FF0000"/>
                </a:solidFill>
              </a:rPr>
              <a:t>السرعة </a:t>
            </a:r>
            <a:r>
              <a:rPr lang="ar-IQ" sz="2000" dirty="0" smtClean="0">
                <a:solidFill>
                  <a:srgbClr val="FF0000"/>
                </a:solidFill>
              </a:rPr>
              <a:t>’ </a:t>
            </a:r>
            <a:r>
              <a:rPr lang="ar-IQ" sz="2000" dirty="0" err="1" smtClean="0">
                <a:solidFill>
                  <a:srgbClr val="FF0000"/>
                </a:solidFill>
              </a:rPr>
              <a:t>التعجيل </a:t>
            </a:r>
            <a:r>
              <a:rPr lang="ar-IQ" sz="2000" dirty="0" smtClean="0">
                <a:solidFill>
                  <a:srgbClr val="FF0000"/>
                </a:solidFill>
              </a:rPr>
              <a:t>’ </a:t>
            </a:r>
            <a:r>
              <a:rPr lang="ar-IQ" sz="2000" dirty="0" err="1" smtClean="0">
                <a:solidFill>
                  <a:srgbClr val="FF0000"/>
                </a:solidFill>
              </a:rPr>
              <a:t>القوة .</a:t>
            </a:r>
            <a:endParaRPr lang="ar-IQ" sz="2000" dirty="0" smtClean="0">
              <a:solidFill>
                <a:srgbClr val="FF0000"/>
              </a:solidFill>
            </a:endParaRPr>
          </a:p>
          <a:p>
            <a:endParaRPr lang="ar-IQ" sz="2000" dirty="0">
              <a:solidFill>
                <a:schemeClr val="tx2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23528" y="3068960"/>
            <a:ext cx="842493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IQ" sz="2000" dirty="0" smtClean="0">
                <a:solidFill>
                  <a:schemeClr val="tx1"/>
                </a:solidFill>
              </a:rPr>
              <a:t>ادوات </a:t>
            </a:r>
            <a:r>
              <a:rPr lang="ar-IQ" sz="2000" dirty="0" err="1" smtClean="0">
                <a:solidFill>
                  <a:schemeClr val="tx1"/>
                </a:solidFill>
              </a:rPr>
              <a:t>واجهزة</a:t>
            </a:r>
            <a:r>
              <a:rPr lang="ar-IQ" sz="2000" dirty="0" smtClean="0">
                <a:solidFill>
                  <a:schemeClr val="tx1"/>
                </a:solidFill>
              </a:rPr>
              <a:t> </a:t>
            </a:r>
            <a:r>
              <a:rPr lang="ar-IQ" sz="2000" dirty="0" err="1" smtClean="0">
                <a:solidFill>
                  <a:schemeClr val="tx1"/>
                </a:solidFill>
              </a:rPr>
              <a:t>القياس </a:t>
            </a:r>
            <a:r>
              <a:rPr lang="ar-IQ" sz="2000" dirty="0" smtClean="0">
                <a:solidFill>
                  <a:schemeClr val="tx1"/>
                </a:solidFill>
              </a:rPr>
              <a:t>:وهي أجهزة وأدوات تستخدم في عملية قياس الكميات الفيزيائية مثل </a:t>
            </a:r>
            <a:r>
              <a:rPr lang="ar-IQ" sz="2000" dirty="0" err="1" smtClean="0">
                <a:solidFill>
                  <a:schemeClr val="tx1"/>
                </a:solidFill>
              </a:rPr>
              <a:t>القدمة</a:t>
            </a:r>
            <a:r>
              <a:rPr lang="ar-IQ" sz="2000" dirty="0" smtClean="0">
                <a:solidFill>
                  <a:schemeClr val="tx1"/>
                </a:solidFill>
              </a:rPr>
              <a:t> </a:t>
            </a:r>
            <a:r>
              <a:rPr lang="ar-IQ" sz="2000" dirty="0" err="1" smtClean="0">
                <a:solidFill>
                  <a:schemeClr val="tx1"/>
                </a:solidFill>
              </a:rPr>
              <a:t>والأميتر</a:t>
            </a:r>
            <a:r>
              <a:rPr lang="ar-IQ" sz="2000" dirty="0" smtClean="0">
                <a:solidFill>
                  <a:schemeClr val="tx1"/>
                </a:solidFill>
              </a:rPr>
              <a:t> </a:t>
            </a:r>
            <a:r>
              <a:rPr lang="ar-IQ" sz="2000" dirty="0" err="1" smtClean="0">
                <a:solidFill>
                  <a:schemeClr val="tx1"/>
                </a:solidFill>
              </a:rPr>
              <a:t>والمانومتر</a:t>
            </a:r>
            <a:r>
              <a:rPr lang="ar-IQ" sz="2000" dirty="0" smtClean="0">
                <a:solidFill>
                  <a:schemeClr val="tx1"/>
                </a:solidFill>
              </a:rPr>
              <a:t> (جهاز قياس الضغط) </a:t>
            </a:r>
            <a:r>
              <a:rPr lang="ar-IQ" sz="2000" dirty="0" err="1" smtClean="0">
                <a:solidFill>
                  <a:schemeClr val="tx1"/>
                </a:solidFill>
              </a:rPr>
              <a:t>ومنها ..</a:t>
            </a:r>
            <a:endParaRPr lang="ar-IQ" sz="2000" dirty="0">
              <a:solidFill>
                <a:schemeClr val="tx1"/>
              </a:solidFill>
            </a:endParaRPr>
          </a:p>
        </p:txBody>
      </p:sp>
      <p:pic>
        <p:nvPicPr>
          <p:cNvPr id="6" name="صورة 5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35283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284984"/>
            <a:ext cx="4248472" cy="338437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7584" y="908720"/>
            <a:ext cx="7776864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IQ" sz="2400" dirty="0" smtClean="0">
                <a:solidFill>
                  <a:schemeClr val="tx1"/>
                </a:solidFill>
              </a:rPr>
              <a:t>أنظـمــة وحــدات الـقــياس 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400" dirty="0" smtClean="0">
                <a:solidFill>
                  <a:schemeClr val="tx1"/>
                </a:solidFill>
              </a:rPr>
              <a:t>النظام البريطاني </a:t>
            </a:r>
            <a:r>
              <a:rPr lang="ar-IQ" sz="2400" dirty="0" err="1" smtClean="0">
                <a:solidFill>
                  <a:schemeClr val="tx1"/>
                </a:solidFill>
              </a:rPr>
              <a:t>للوحدات </a:t>
            </a:r>
            <a:r>
              <a:rPr lang="ar-IQ" sz="2400" dirty="0" smtClean="0">
                <a:solidFill>
                  <a:schemeClr val="tx1"/>
                </a:solidFill>
              </a:rPr>
              <a:t>{</a:t>
            </a:r>
            <a:r>
              <a:rPr lang="ar-IQ" sz="2400" dirty="0" err="1" smtClean="0">
                <a:solidFill>
                  <a:schemeClr val="tx1"/>
                </a:solidFill>
              </a:rPr>
              <a:t>باوند</a:t>
            </a:r>
            <a:r>
              <a:rPr lang="ar-IQ" sz="2400" dirty="0" smtClean="0">
                <a:solidFill>
                  <a:schemeClr val="tx1"/>
                </a:solidFill>
              </a:rPr>
              <a:t> , </a:t>
            </a:r>
            <a:r>
              <a:rPr lang="ar-IQ" sz="2400" dirty="0" err="1" smtClean="0">
                <a:solidFill>
                  <a:schemeClr val="tx1"/>
                </a:solidFill>
              </a:rPr>
              <a:t>قدم </a:t>
            </a:r>
            <a:r>
              <a:rPr lang="ar-IQ" sz="2400" dirty="0" smtClean="0">
                <a:solidFill>
                  <a:schemeClr val="tx1"/>
                </a:solidFill>
              </a:rPr>
              <a:t>, </a:t>
            </a:r>
            <a:r>
              <a:rPr lang="ar-IQ" sz="2400" dirty="0" err="1" smtClean="0">
                <a:solidFill>
                  <a:schemeClr val="tx1"/>
                </a:solidFill>
              </a:rPr>
              <a:t>ثانية }</a:t>
            </a:r>
            <a:endParaRPr lang="ar-IQ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sz="2400" dirty="0" smtClean="0">
                <a:solidFill>
                  <a:schemeClr val="tx1"/>
                </a:solidFill>
              </a:rPr>
              <a:t>النظام </a:t>
            </a:r>
            <a:r>
              <a:rPr lang="ar-IQ" sz="2400" dirty="0" err="1" smtClean="0">
                <a:solidFill>
                  <a:schemeClr val="tx1"/>
                </a:solidFill>
              </a:rPr>
              <a:t>الكاوسيُّ</a:t>
            </a:r>
            <a:r>
              <a:rPr lang="ar-IQ" sz="2400" dirty="0" smtClean="0">
                <a:solidFill>
                  <a:schemeClr val="tx1"/>
                </a:solidFill>
              </a:rPr>
              <a:t> </a:t>
            </a:r>
            <a:r>
              <a:rPr lang="ar-IQ" sz="2400" dirty="0" err="1" smtClean="0">
                <a:solidFill>
                  <a:schemeClr val="tx1"/>
                </a:solidFill>
              </a:rPr>
              <a:t>للوحدات {غرام ,سنتيمتر ,ثانية }</a:t>
            </a:r>
            <a:endParaRPr lang="ar-IQ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ar-IQ" sz="2400" dirty="0" smtClean="0">
                <a:solidFill>
                  <a:schemeClr val="tx1"/>
                </a:solidFill>
              </a:rPr>
              <a:t>النظام الدولي </a:t>
            </a:r>
            <a:r>
              <a:rPr lang="ar-IQ" sz="2400" dirty="0" err="1" smtClean="0">
                <a:solidFill>
                  <a:schemeClr val="tx1"/>
                </a:solidFill>
              </a:rPr>
              <a:t>للدوحدات(</a:t>
            </a:r>
            <a:r>
              <a:rPr lang="en-US" sz="2400" dirty="0" smtClean="0">
                <a:solidFill>
                  <a:schemeClr val="tx1"/>
                </a:solidFill>
              </a:rPr>
              <a:t>SI</a:t>
            </a:r>
            <a:r>
              <a:rPr lang="ar-IQ" sz="2400" dirty="0" smtClean="0">
                <a:solidFill>
                  <a:schemeClr val="tx1"/>
                </a:solidFill>
              </a:rPr>
              <a:t>) هو المتبعُ حالياً في البحوث والدراسات العلمية والتبادلات التجارية  يشمل سبع وحدات أساسية كما في الدول </a:t>
            </a:r>
            <a:r>
              <a:rPr lang="ar-IQ" sz="2400" dirty="0" err="1" smtClean="0">
                <a:solidFill>
                  <a:schemeClr val="tx1"/>
                </a:solidFill>
              </a:rPr>
              <a:t>ادناه ...</a:t>
            </a:r>
            <a:endParaRPr lang="ar-IQ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11760" y="764704"/>
            <a:ext cx="446449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IQ" sz="2000" dirty="0" smtClean="0">
                <a:solidFill>
                  <a:schemeClr val="tx1"/>
                </a:solidFill>
              </a:rPr>
              <a:t>البـــادئـات</a:t>
            </a:r>
            <a:endParaRPr lang="ar-IQ" sz="2000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123728" y="1268760"/>
            <a:ext cx="5256584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وهي عـبارات تسـبق الوحـدة وتكـتب كــدالة </a:t>
            </a:r>
            <a:r>
              <a:rPr lang="ar-IQ" sz="2000" dirty="0" err="1" smtClean="0"/>
              <a:t>أُسـية</a:t>
            </a:r>
            <a:r>
              <a:rPr lang="ar-IQ" sz="2000" dirty="0" smtClean="0"/>
              <a:t> للرقم </a:t>
            </a:r>
            <a:r>
              <a:rPr lang="ar-IQ" sz="2000" dirty="0" err="1" smtClean="0"/>
              <a:t>عشـرة </a:t>
            </a:r>
            <a:r>
              <a:rPr lang="ar-IQ" dirty="0" err="1" smtClean="0"/>
              <a:t>.</a:t>
            </a:r>
            <a:endParaRPr lang="ar-IQ" dirty="0"/>
          </a:p>
        </p:txBody>
      </p:sp>
      <p:pic>
        <p:nvPicPr>
          <p:cNvPr id="4" name="صورة 3" descr="التقا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4822573" cy="262843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156176" y="2204864"/>
            <a:ext cx="273630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dirty="0" smtClean="0"/>
              <a:t>مثلاً قطر </a:t>
            </a:r>
            <a:r>
              <a:rPr lang="ar-IQ" sz="2000" dirty="0" err="1" smtClean="0"/>
              <a:t>كرية</a:t>
            </a:r>
            <a:r>
              <a:rPr lang="ar-IQ" sz="2000" dirty="0" smtClean="0"/>
              <a:t> الدم </a:t>
            </a:r>
            <a:r>
              <a:rPr lang="ar-IQ" sz="2000" dirty="0" err="1" smtClean="0"/>
              <a:t>الحمراء (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0.000001m</a:t>
            </a:r>
            <a:r>
              <a:rPr lang="ar-IQ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) يعبر عنه </a:t>
            </a:r>
          </a:p>
          <a:p>
            <a:r>
              <a:rPr lang="ar-IQ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(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1x10</a:t>
            </a:r>
            <a:r>
              <a:rPr lang="en-US" sz="24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-6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ar-IQ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ar-IQ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ar-IQ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وبإستخدام</a:t>
            </a:r>
            <a:r>
              <a:rPr lang="ar-IQ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البادئات يصبح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ar-IQ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µ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m)</a:t>
            </a:r>
            <a:r>
              <a:rPr lang="ar-IQ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وتقرأ واحد مايكرو </a:t>
            </a:r>
            <a:r>
              <a:rPr lang="ar-IQ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متر .</a:t>
            </a:r>
            <a:endParaRPr lang="en-US" sz="2000" dirty="0" smtClean="0"/>
          </a:p>
          <a:p>
            <a:endParaRPr lang="ar-IQ" sz="2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1x10</a:t>
            </a:r>
            <a:r>
              <a:rPr kumimoji="0" lang="en-US" sz="11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-6</a:t>
            </a: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--------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388000" cy="39980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الدرس </a:t>
            </a:r>
            <a:r>
              <a:rPr lang="ar-IQ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الثاني </a:t>
            </a:r>
            <a:r>
              <a:rPr lang="ar-IQ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الحركة وأنواعها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ar-IQ" dirty="0" smtClean="0">
                <a:cs typeface="Akhbar MT" pitchFamily="2" charset="-78"/>
              </a:rPr>
              <a:t>أهداف الدرس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ar-IQ" dirty="0" smtClean="0">
                <a:cs typeface="Akhbar MT" pitchFamily="2" charset="-78"/>
              </a:rPr>
              <a:t>معرفة تعريف </a:t>
            </a:r>
            <a:r>
              <a:rPr lang="ar-IQ" dirty="0" err="1" smtClean="0">
                <a:cs typeface="Akhbar MT" pitchFamily="2" charset="-78"/>
              </a:rPr>
              <a:t>الحركة </a:t>
            </a:r>
            <a:r>
              <a:rPr lang="ar-IQ" dirty="0" smtClean="0">
                <a:cs typeface="Akhbar MT" pitchFamily="2" charset="-78"/>
              </a:rPr>
              <a:t>، ونُميز بين الحركة </a:t>
            </a:r>
            <a:r>
              <a:rPr lang="ar-IQ" dirty="0" err="1" smtClean="0">
                <a:cs typeface="Akhbar MT" pitchFamily="2" charset="-78"/>
              </a:rPr>
              <a:t>والسكون .</a:t>
            </a:r>
            <a:endParaRPr lang="ar-IQ" dirty="0" smtClean="0">
              <a:cs typeface="Akhbar MT" pitchFamily="2" charset="-78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ar-IQ" dirty="0" smtClean="0">
                <a:cs typeface="Akhbar MT" pitchFamily="2" charset="-78"/>
              </a:rPr>
              <a:t>أن نقارن بين أنواع </a:t>
            </a:r>
            <a:r>
              <a:rPr lang="ar-IQ" dirty="0" err="1" smtClean="0">
                <a:cs typeface="Akhbar MT" pitchFamily="2" charset="-78"/>
              </a:rPr>
              <a:t>الحركة .</a:t>
            </a:r>
            <a:endParaRPr lang="ar-IQ" dirty="0" smtClean="0">
              <a:cs typeface="Akhbar MT" pitchFamily="2" charset="-78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ar-IQ" dirty="0" smtClean="0">
                <a:cs typeface="Akhbar MT" pitchFamily="2" charset="-78"/>
              </a:rPr>
              <a:t>أن نوضح مفهوم مسار </a:t>
            </a:r>
            <a:r>
              <a:rPr lang="ar-IQ" dirty="0" err="1" smtClean="0">
                <a:cs typeface="Akhbar MT" pitchFamily="2" charset="-78"/>
              </a:rPr>
              <a:t>الحركة .</a:t>
            </a:r>
            <a:endParaRPr lang="ar-IQ" dirty="0" smtClean="0">
              <a:cs typeface="Akhbar MT" pitchFamily="2" charset="-78"/>
            </a:endParaRPr>
          </a:p>
          <a:p>
            <a:endParaRPr lang="ar-IQ" dirty="0" smtClean="0"/>
          </a:p>
          <a:p>
            <a:pPr>
              <a:buFont typeface="Wingdings" pitchFamily="2" charset="2"/>
              <a:buChar char="Ø"/>
            </a:pPr>
            <a:endParaRPr lang="ar-IQ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432</Words>
  <Application>Microsoft Office PowerPoint</Application>
  <PresentationFormat>عرض على الشاشة (3:4)‏</PresentationFormat>
  <Paragraphs>62</Paragraphs>
  <Slides>11</Slides>
  <Notes>2</Notes>
  <HiddenSlides>0</HiddenSlides>
  <MMClips>4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تدفق</vt:lpstr>
      <vt:lpstr>الشريحة 1</vt:lpstr>
      <vt:lpstr>الشريحة 2</vt:lpstr>
      <vt:lpstr>الدرس الأول : القــــــياس</vt:lpstr>
      <vt:lpstr>الشريحة 4</vt:lpstr>
      <vt:lpstr>الشريحة 5</vt:lpstr>
      <vt:lpstr>الشريحة 6</vt:lpstr>
      <vt:lpstr>الشريحة 7</vt:lpstr>
      <vt:lpstr>الشريحة 8</vt:lpstr>
      <vt:lpstr>الدرس الثاني : الحركة وأنواعها </vt:lpstr>
      <vt:lpstr>الشريحة 10</vt:lpstr>
      <vt:lpstr>الشريحة 11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الأول : القــــــياس</dc:title>
  <dc:creator>Maher Fattouh</dc:creator>
  <cp:lastModifiedBy>Maher Fattouh</cp:lastModifiedBy>
  <cp:revision>32</cp:revision>
  <dcterms:created xsi:type="dcterms:W3CDTF">2020-02-21T10:35:02Z</dcterms:created>
  <dcterms:modified xsi:type="dcterms:W3CDTF">2020-03-09T10:11:08Z</dcterms:modified>
</cp:coreProperties>
</file>