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6" r:id="rId2"/>
    <p:sldId id="261" r:id="rId3"/>
    <p:sldId id="268" r:id="rId4"/>
    <p:sldId id="260" r:id="rId5"/>
    <p:sldId id="263" r:id="rId6"/>
    <p:sldId id="265" r:id="rId7"/>
    <p:sldId id="262" r:id="rId8"/>
    <p:sldId id="266" r:id="rId9"/>
    <p:sldId id="264" r:id="rId10"/>
    <p:sldId id="257" r:id="rId11"/>
    <p:sldId id="258" r:id="rId12"/>
    <p:sldId id="259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F8476-8EA6-4584-B1E4-4E4A400B6416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F118EED-A5EE-4DA1-B95E-AD8459876C0C}">
      <dgm:prSet phldrT="[نص]"/>
      <dgm:spPr/>
      <dgm:t>
        <a:bodyPr/>
        <a:lstStyle/>
        <a:p>
          <a:pPr rtl="1"/>
          <a:r>
            <a:rPr lang="ar-IQ" dirty="0" smtClean="0"/>
            <a:t>العدد الذري</a:t>
          </a:r>
          <a:endParaRPr lang="ar-IQ" dirty="0"/>
        </a:p>
      </dgm:t>
    </dgm:pt>
    <dgm:pt modelId="{0775D8DD-32E3-4F21-803D-662222D46EC2}" type="parTrans" cxnId="{DA1C49BC-5EC0-4BF5-815B-8829B774BB17}">
      <dgm:prSet/>
      <dgm:spPr/>
      <dgm:t>
        <a:bodyPr/>
        <a:lstStyle/>
        <a:p>
          <a:pPr rtl="1"/>
          <a:endParaRPr lang="ar-IQ"/>
        </a:p>
      </dgm:t>
    </dgm:pt>
    <dgm:pt modelId="{274229BA-4733-4911-94E2-3C5ED4A35219}" type="sibTrans" cxnId="{DA1C49BC-5EC0-4BF5-815B-8829B774BB17}">
      <dgm:prSet/>
      <dgm:spPr/>
      <dgm:t>
        <a:bodyPr/>
        <a:lstStyle/>
        <a:p>
          <a:pPr rtl="1"/>
          <a:endParaRPr lang="ar-IQ"/>
        </a:p>
      </dgm:t>
    </dgm:pt>
    <dgm:pt modelId="{9C1C98DD-590E-41A7-9451-22B7D5EEEA63}">
      <dgm:prSet phldrT="[نص]"/>
      <dgm:spPr/>
      <dgm:t>
        <a:bodyPr/>
        <a:lstStyle/>
        <a:p>
          <a:pPr rtl="1"/>
          <a:r>
            <a:rPr lang="ar-IQ" dirty="0" smtClean="0"/>
            <a:t>عدد البروتونات</a:t>
          </a:r>
          <a:endParaRPr lang="ar-IQ" dirty="0"/>
        </a:p>
      </dgm:t>
    </dgm:pt>
    <dgm:pt modelId="{DE1823F6-BA56-4ED2-805E-8FC455D0638C}" type="parTrans" cxnId="{5AD7E38D-95D2-427E-B5B0-EE4A5A2DBA82}">
      <dgm:prSet/>
      <dgm:spPr/>
      <dgm:t>
        <a:bodyPr/>
        <a:lstStyle/>
        <a:p>
          <a:pPr rtl="1"/>
          <a:endParaRPr lang="ar-IQ"/>
        </a:p>
      </dgm:t>
    </dgm:pt>
    <dgm:pt modelId="{AD697506-9ACF-42FD-A0B8-DDA122BDCCC7}" type="sibTrans" cxnId="{5AD7E38D-95D2-427E-B5B0-EE4A5A2DBA82}">
      <dgm:prSet/>
      <dgm:spPr/>
      <dgm:t>
        <a:bodyPr/>
        <a:lstStyle/>
        <a:p>
          <a:pPr rtl="1"/>
          <a:endParaRPr lang="ar-IQ"/>
        </a:p>
      </dgm:t>
    </dgm:pt>
    <dgm:pt modelId="{4FE58D82-0B11-47B9-87B3-D2327F8F4D70}">
      <dgm:prSet phldrT="[نص]"/>
      <dgm:spPr/>
      <dgm:t>
        <a:bodyPr/>
        <a:lstStyle/>
        <a:p>
          <a:pPr rtl="1"/>
          <a:r>
            <a:rPr lang="ar-IQ" dirty="0" smtClean="0"/>
            <a:t>عدد الالكترونات </a:t>
          </a:r>
          <a:endParaRPr lang="ar-IQ" dirty="0"/>
        </a:p>
      </dgm:t>
    </dgm:pt>
    <dgm:pt modelId="{85D740B2-3A04-4EB7-BFCF-16A6218080E7}" type="parTrans" cxnId="{0E6368C9-9C40-4D41-A814-734BD2E4C8C8}">
      <dgm:prSet/>
      <dgm:spPr/>
      <dgm:t>
        <a:bodyPr/>
        <a:lstStyle/>
        <a:p>
          <a:pPr rtl="1"/>
          <a:endParaRPr lang="ar-IQ"/>
        </a:p>
      </dgm:t>
    </dgm:pt>
    <dgm:pt modelId="{B81A3953-A021-406F-A525-22BA5C4F52C1}" type="sibTrans" cxnId="{0E6368C9-9C40-4D41-A814-734BD2E4C8C8}">
      <dgm:prSet/>
      <dgm:spPr/>
      <dgm:t>
        <a:bodyPr/>
        <a:lstStyle/>
        <a:p>
          <a:pPr rtl="1"/>
          <a:endParaRPr lang="ar-IQ"/>
        </a:p>
      </dgm:t>
    </dgm:pt>
    <dgm:pt modelId="{2E8DC157-DE8B-4EED-A12D-BA15833DB132}" type="pres">
      <dgm:prSet presAssocID="{5CBF8476-8EA6-4584-B1E4-4E4A400B6416}" presName="linearFlow" presStyleCnt="0">
        <dgm:presLayoutVars>
          <dgm:resizeHandles val="exact"/>
        </dgm:presLayoutVars>
      </dgm:prSet>
      <dgm:spPr/>
    </dgm:pt>
    <dgm:pt modelId="{3558B459-2BD8-4D82-9A06-49DE98696BB8}" type="pres">
      <dgm:prSet presAssocID="{9F118EED-A5EE-4DA1-B95E-AD8459876C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AFE40E1-EA0C-43D6-9A23-B9EE45E67092}" type="pres">
      <dgm:prSet presAssocID="{274229BA-4733-4911-94E2-3C5ED4A35219}" presName="sibTrans" presStyleLbl="sibTrans2D1" presStyleIdx="0" presStyleCnt="2"/>
      <dgm:spPr/>
      <dgm:t>
        <a:bodyPr/>
        <a:lstStyle/>
        <a:p>
          <a:pPr rtl="1"/>
          <a:endParaRPr lang="ar-IQ"/>
        </a:p>
      </dgm:t>
    </dgm:pt>
    <dgm:pt modelId="{2F4944E2-DB73-4363-9783-1148CAD4A531}" type="pres">
      <dgm:prSet presAssocID="{274229BA-4733-4911-94E2-3C5ED4A35219}" presName="connectorText" presStyleLbl="sibTrans2D1" presStyleIdx="0" presStyleCnt="2"/>
      <dgm:spPr/>
      <dgm:t>
        <a:bodyPr/>
        <a:lstStyle/>
        <a:p>
          <a:pPr rtl="1"/>
          <a:endParaRPr lang="ar-IQ"/>
        </a:p>
      </dgm:t>
    </dgm:pt>
    <dgm:pt modelId="{1E8F1F66-03FD-4C32-9441-2AAF2BF0DC55}" type="pres">
      <dgm:prSet presAssocID="{9C1C98DD-590E-41A7-9451-22B7D5EEEA63}" presName="node" presStyleLbl="node1" presStyleIdx="1" presStyleCnt="3" custLinFactNeighborX="-1503" custLinFactNeighborY="230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DE678EE-3459-4903-AA8E-7D52E7A5C536}" type="pres">
      <dgm:prSet presAssocID="{AD697506-9ACF-42FD-A0B8-DDA122BDCCC7}" presName="sibTrans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71227E87-76FD-48B5-8B5A-0F935B55E981}" type="pres">
      <dgm:prSet presAssocID="{AD697506-9ACF-42FD-A0B8-DDA122BDCCC7}" presName="connectorText" presStyleLbl="sibTrans2D1" presStyleIdx="1" presStyleCnt="2"/>
      <dgm:spPr/>
      <dgm:t>
        <a:bodyPr/>
        <a:lstStyle/>
        <a:p>
          <a:pPr rtl="1"/>
          <a:endParaRPr lang="ar-IQ"/>
        </a:p>
      </dgm:t>
    </dgm:pt>
    <dgm:pt modelId="{B9A8ACC5-E3BD-4EE4-B5A6-932521D1C9ED}" type="pres">
      <dgm:prSet presAssocID="{4FE58D82-0B11-47B9-87B3-D2327F8F4D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F4F38C2-75BB-42C9-8617-8366E2E28B85}" type="presOf" srcId="{AD697506-9ACF-42FD-A0B8-DDA122BDCCC7}" destId="{3DE678EE-3459-4903-AA8E-7D52E7A5C536}" srcOrd="0" destOrd="0" presId="urn:microsoft.com/office/officeart/2005/8/layout/process2"/>
    <dgm:cxn modelId="{10710E35-45D4-4392-92E7-763FCE582A35}" type="presOf" srcId="{9C1C98DD-590E-41A7-9451-22B7D5EEEA63}" destId="{1E8F1F66-03FD-4C32-9441-2AAF2BF0DC55}" srcOrd="0" destOrd="0" presId="urn:microsoft.com/office/officeart/2005/8/layout/process2"/>
    <dgm:cxn modelId="{DA2E6E5B-F70D-4074-98FC-20DD340CEE20}" type="presOf" srcId="{4FE58D82-0B11-47B9-87B3-D2327F8F4D70}" destId="{B9A8ACC5-E3BD-4EE4-B5A6-932521D1C9ED}" srcOrd="0" destOrd="0" presId="urn:microsoft.com/office/officeart/2005/8/layout/process2"/>
    <dgm:cxn modelId="{CC89904F-E78A-4FF5-9288-37822F14472A}" type="presOf" srcId="{274229BA-4733-4911-94E2-3C5ED4A35219}" destId="{2F4944E2-DB73-4363-9783-1148CAD4A531}" srcOrd="1" destOrd="0" presId="urn:microsoft.com/office/officeart/2005/8/layout/process2"/>
    <dgm:cxn modelId="{DFCAAFDF-2A8B-4C54-AE89-B178FE119BDE}" type="presOf" srcId="{9F118EED-A5EE-4DA1-B95E-AD8459876C0C}" destId="{3558B459-2BD8-4D82-9A06-49DE98696BB8}" srcOrd="0" destOrd="0" presId="urn:microsoft.com/office/officeart/2005/8/layout/process2"/>
    <dgm:cxn modelId="{0E6368C9-9C40-4D41-A814-734BD2E4C8C8}" srcId="{5CBF8476-8EA6-4584-B1E4-4E4A400B6416}" destId="{4FE58D82-0B11-47B9-87B3-D2327F8F4D70}" srcOrd="2" destOrd="0" parTransId="{85D740B2-3A04-4EB7-BFCF-16A6218080E7}" sibTransId="{B81A3953-A021-406F-A525-22BA5C4F52C1}"/>
    <dgm:cxn modelId="{5AD7E38D-95D2-427E-B5B0-EE4A5A2DBA82}" srcId="{5CBF8476-8EA6-4584-B1E4-4E4A400B6416}" destId="{9C1C98DD-590E-41A7-9451-22B7D5EEEA63}" srcOrd="1" destOrd="0" parTransId="{DE1823F6-BA56-4ED2-805E-8FC455D0638C}" sibTransId="{AD697506-9ACF-42FD-A0B8-DDA122BDCCC7}"/>
    <dgm:cxn modelId="{89BA3ECC-3228-48FE-AEBD-EF49EE1600B2}" type="presOf" srcId="{274229BA-4733-4911-94E2-3C5ED4A35219}" destId="{1AFE40E1-EA0C-43D6-9A23-B9EE45E67092}" srcOrd="0" destOrd="0" presId="urn:microsoft.com/office/officeart/2005/8/layout/process2"/>
    <dgm:cxn modelId="{DA1C49BC-5EC0-4BF5-815B-8829B774BB17}" srcId="{5CBF8476-8EA6-4584-B1E4-4E4A400B6416}" destId="{9F118EED-A5EE-4DA1-B95E-AD8459876C0C}" srcOrd="0" destOrd="0" parTransId="{0775D8DD-32E3-4F21-803D-662222D46EC2}" sibTransId="{274229BA-4733-4911-94E2-3C5ED4A35219}"/>
    <dgm:cxn modelId="{315A895B-2839-4643-824D-E0698C165BC5}" type="presOf" srcId="{5CBF8476-8EA6-4584-B1E4-4E4A400B6416}" destId="{2E8DC157-DE8B-4EED-A12D-BA15833DB132}" srcOrd="0" destOrd="0" presId="urn:microsoft.com/office/officeart/2005/8/layout/process2"/>
    <dgm:cxn modelId="{9497D775-B6ED-431E-89D5-927DFDEA8385}" type="presOf" srcId="{AD697506-9ACF-42FD-A0B8-DDA122BDCCC7}" destId="{71227E87-76FD-48B5-8B5A-0F935B55E981}" srcOrd="1" destOrd="0" presId="urn:microsoft.com/office/officeart/2005/8/layout/process2"/>
    <dgm:cxn modelId="{4E74B741-64D0-4A0F-A4BD-385A649F665D}" type="presParOf" srcId="{2E8DC157-DE8B-4EED-A12D-BA15833DB132}" destId="{3558B459-2BD8-4D82-9A06-49DE98696BB8}" srcOrd="0" destOrd="0" presId="urn:microsoft.com/office/officeart/2005/8/layout/process2"/>
    <dgm:cxn modelId="{A91953FD-FF67-4466-826B-72909A51AC55}" type="presParOf" srcId="{2E8DC157-DE8B-4EED-A12D-BA15833DB132}" destId="{1AFE40E1-EA0C-43D6-9A23-B9EE45E67092}" srcOrd="1" destOrd="0" presId="urn:microsoft.com/office/officeart/2005/8/layout/process2"/>
    <dgm:cxn modelId="{6C17C6F5-2A66-4AFB-8320-1A5A3BBE9329}" type="presParOf" srcId="{1AFE40E1-EA0C-43D6-9A23-B9EE45E67092}" destId="{2F4944E2-DB73-4363-9783-1148CAD4A531}" srcOrd="0" destOrd="0" presId="urn:microsoft.com/office/officeart/2005/8/layout/process2"/>
    <dgm:cxn modelId="{B1ED7F97-AD90-4566-BF09-8B6F0E70B486}" type="presParOf" srcId="{2E8DC157-DE8B-4EED-A12D-BA15833DB132}" destId="{1E8F1F66-03FD-4C32-9441-2AAF2BF0DC55}" srcOrd="2" destOrd="0" presId="urn:microsoft.com/office/officeart/2005/8/layout/process2"/>
    <dgm:cxn modelId="{8DE57638-A45F-4F5C-BCD3-1D00C75C24E0}" type="presParOf" srcId="{2E8DC157-DE8B-4EED-A12D-BA15833DB132}" destId="{3DE678EE-3459-4903-AA8E-7D52E7A5C536}" srcOrd="3" destOrd="0" presId="urn:microsoft.com/office/officeart/2005/8/layout/process2"/>
    <dgm:cxn modelId="{0985FAA8-6EFC-403D-88E4-380B1FF2A622}" type="presParOf" srcId="{3DE678EE-3459-4903-AA8E-7D52E7A5C536}" destId="{71227E87-76FD-48B5-8B5A-0F935B55E981}" srcOrd="0" destOrd="0" presId="urn:microsoft.com/office/officeart/2005/8/layout/process2"/>
    <dgm:cxn modelId="{79E1C697-1B04-4E9D-ACC9-7700FAB10C79}" type="presParOf" srcId="{2E8DC157-DE8B-4EED-A12D-BA15833DB132}" destId="{B9A8ACC5-E3BD-4EE4-B5A6-932521D1C9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12833-4CD1-4056-BC7E-5798D1E120F9}" type="datetimeFigureOut">
              <a:rPr lang="ar-IQ" smtClean="0"/>
              <a:pPr/>
              <a:t>16/05/1441</a:t>
            </a:fld>
            <a:endParaRPr lang="ar-IQ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AE36-44E7-438A-B959-C8A6C359BA8B}" type="slidenum">
              <a:rPr lang="ar-IQ" smtClean="0"/>
              <a:pPr/>
              <a:t>‹#›</a:t>
            </a:fld>
            <a:endParaRPr lang="ar-IQ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العناصر والترابط الكيميائي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776864" cy="1296144"/>
          </a:xfrm>
        </p:spPr>
        <p:txBody>
          <a:bodyPr/>
          <a:lstStyle/>
          <a:p>
            <a:pPr algn="l"/>
            <a:r>
              <a:rPr lang="ar-IQ" dirty="0" smtClean="0"/>
              <a:t>البناء الذري للعناصر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dirty="0"/>
              <a:t> </a:t>
            </a:r>
            <a:r>
              <a:rPr lang="ar-IQ" dirty="0" smtClean="0"/>
              <a:t> الذرة ا</a:t>
            </a:r>
            <a:endParaRPr lang="ar-IQ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788024" y="126876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2915816" y="1268760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907704" y="1844824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dirty="0" smtClean="0"/>
              <a:t>اكتسبت</a:t>
            </a:r>
            <a:endParaRPr lang="ar-IQ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292080" y="1844824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dirty="0" smtClean="0"/>
              <a:t>فقدت</a:t>
            </a:r>
            <a:endParaRPr lang="ar-IQ" sz="3600" dirty="0"/>
          </a:p>
        </p:txBody>
      </p:sp>
      <p:sp>
        <p:nvSpPr>
          <p:cNvPr id="14" name="شكل بيضاوي 13"/>
          <p:cNvSpPr/>
          <p:nvPr/>
        </p:nvSpPr>
        <p:spPr>
          <a:xfrm>
            <a:off x="3923928" y="836712"/>
            <a:ext cx="14401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الذرة</a:t>
            </a:r>
            <a:endParaRPr lang="ar-IQ" dirty="0"/>
          </a:p>
        </p:txBody>
      </p:sp>
      <p:sp>
        <p:nvSpPr>
          <p:cNvPr id="16" name="سهم للأسفل 15"/>
          <p:cNvSpPr/>
          <p:nvPr/>
        </p:nvSpPr>
        <p:spPr>
          <a:xfrm>
            <a:off x="6804248" y="2564904"/>
            <a:ext cx="7200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17" name="سهم للأسفل 16"/>
          <p:cNvSpPr/>
          <p:nvPr/>
        </p:nvSpPr>
        <p:spPr>
          <a:xfrm>
            <a:off x="2771800" y="242088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19" name="مستطيل 18"/>
          <p:cNvSpPr/>
          <p:nvPr/>
        </p:nvSpPr>
        <p:spPr>
          <a:xfrm>
            <a:off x="5364088" y="3645024"/>
            <a:ext cx="25922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ايون موجب &lt;كاتيون +&gt;</a:t>
            </a:r>
            <a:endParaRPr lang="ar-IQ" dirty="0"/>
          </a:p>
        </p:txBody>
      </p:sp>
      <p:sp>
        <p:nvSpPr>
          <p:cNvPr id="20" name="مستطيل 19"/>
          <p:cNvSpPr/>
          <p:nvPr/>
        </p:nvSpPr>
        <p:spPr>
          <a:xfrm>
            <a:off x="971600" y="3645024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ايون سالب &lt;أنيون -&gt;</a:t>
            </a:r>
            <a:endParaRPr lang="ar-IQ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115616" y="5157192"/>
            <a:ext cx="741682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الايون 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هو ذرة او مجموعة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ذرات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فقدت او اكتسبت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الكترونآ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أو أكثر فتحمل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شحناتكهربائية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موجبة في حالة الفقدان وشحنات كهربائية سالبة في حالة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الاكتساب .</a:t>
            </a: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692697"/>
            <a:ext cx="1802160" cy="216023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 smtClean="0"/>
              <a:t>ا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683568" y="1196752"/>
            <a:ext cx="2088232" cy="3240360"/>
          </a:xfrm>
        </p:spPr>
        <p:txBody>
          <a:bodyPr>
            <a:noAutofit/>
          </a:bodyPr>
          <a:lstStyle/>
          <a:p>
            <a:pPr algn="r"/>
            <a:r>
              <a:rPr lang="ar-IQ" sz="1800" dirty="0" smtClean="0">
                <a:solidFill>
                  <a:srgbClr val="FF0000"/>
                </a:solidFill>
              </a:rPr>
              <a:t>الايون الموجب: ذرة فقدت </a:t>
            </a:r>
            <a:r>
              <a:rPr lang="ar-IQ" sz="1800" dirty="0" err="1" smtClean="0">
                <a:solidFill>
                  <a:srgbClr val="FF0000"/>
                </a:solidFill>
              </a:rPr>
              <a:t>الكترونآ</a:t>
            </a:r>
            <a:r>
              <a:rPr lang="ar-IQ" sz="1800" dirty="0" smtClean="0">
                <a:solidFill>
                  <a:srgbClr val="FF0000"/>
                </a:solidFill>
              </a:rPr>
              <a:t> او اكثر فأصبحت تحمل شحنة كهربائية موجبة واحدة او </a:t>
            </a:r>
            <a:r>
              <a:rPr lang="ar-IQ" sz="1800" dirty="0" err="1" smtClean="0">
                <a:solidFill>
                  <a:srgbClr val="FF0000"/>
                </a:solidFill>
              </a:rPr>
              <a:t>اكثر ,</a:t>
            </a:r>
            <a:r>
              <a:rPr lang="ar-IQ" sz="1800" dirty="0" smtClean="0">
                <a:solidFill>
                  <a:srgbClr val="FF0000"/>
                </a:solidFill>
              </a:rPr>
              <a:t>     </a:t>
            </a:r>
          </a:p>
          <a:p>
            <a:endParaRPr lang="ar-IQ" sz="1800" dirty="0" smtClean="0">
              <a:solidFill>
                <a:srgbClr val="FF0000"/>
              </a:solidFill>
            </a:endParaRPr>
          </a:p>
          <a:p>
            <a:pPr algn="r"/>
            <a:r>
              <a:rPr lang="ar-IQ" sz="1800" dirty="0" smtClean="0">
                <a:solidFill>
                  <a:srgbClr val="FF0000"/>
                </a:solidFill>
              </a:rPr>
              <a:t>الايون </a:t>
            </a:r>
            <a:r>
              <a:rPr lang="ar-IQ" sz="1800" dirty="0" err="1" smtClean="0">
                <a:solidFill>
                  <a:srgbClr val="FF0000"/>
                </a:solidFill>
              </a:rPr>
              <a:t>السالب </a:t>
            </a:r>
            <a:r>
              <a:rPr lang="ar-IQ" sz="1800" dirty="0" smtClean="0">
                <a:solidFill>
                  <a:srgbClr val="FF0000"/>
                </a:solidFill>
              </a:rPr>
              <a:t>: ذرة او مجموعة </a:t>
            </a:r>
            <a:r>
              <a:rPr lang="ar-IQ" sz="1800" dirty="0" err="1" smtClean="0">
                <a:solidFill>
                  <a:srgbClr val="FF0000"/>
                </a:solidFill>
              </a:rPr>
              <a:t>ذرات</a:t>
            </a:r>
            <a:r>
              <a:rPr lang="ar-IQ" sz="1800" dirty="0" smtClean="0">
                <a:solidFill>
                  <a:srgbClr val="FF0000"/>
                </a:solidFill>
              </a:rPr>
              <a:t> اكتسبت </a:t>
            </a:r>
            <a:r>
              <a:rPr lang="ar-IQ" sz="1800" dirty="0" err="1" smtClean="0">
                <a:solidFill>
                  <a:srgbClr val="FF0000"/>
                </a:solidFill>
              </a:rPr>
              <a:t>الكترونآ</a:t>
            </a:r>
            <a:r>
              <a:rPr lang="ar-IQ" sz="1800" dirty="0" smtClean="0">
                <a:solidFill>
                  <a:srgbClr val="FF0000"/>
                </a:solidFill>
              </a:rPr>
              <a:t> أو اكثر فأصبحت تحمل شحنة كهربائية سالبة واحدة أو </a:t>
            </a:r>
            <a:r>
              <a:rPr lang="ar-IQ" sz="1800" dirty="0" err="1" smtClean="0">
                <a:solidFill>
                  <a:srgbClr val="FF0000"/>
                </a:solidFill>
              </a:rPr>
              <a:t>أكثر .</a:t>
            </a:r>
            <a:endParaRPr lang="ar-IQ" sz="1800" dirty="0" smtClean="0">
              <a:solidFill>
                <a:srgbClr val="FF0000"/>
              </a:solidFill>
            </a:endParaRPr>
          </a:p>
        </p:txBody>
      </p:sp>
      <p:pic>
        <p:nvPicPr>
          <p:cNvPr id="5" name="عنصر نائب للصورة 4" descr="2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78" r="33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odium atom and 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47417"/>
            <a:ext cx="7344816" cy="4763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83568" y="836712"/>
            <a:ext cx="828092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الروابط الک</a:t>
            </a:r>
            <a:r>
              <a:rPr lang="ar-IQ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یمیائیة</a:t>
            </a:r>
            <a:r>
              <a:rPr lang="ar-IQ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Chemical Bonds</a:t>
            </a:r>
          </a:p>
          <a:p>
            <a:r>
              <a:rPr lang="en-US" dirty="0" smtClean="0"/>
              <a:t> </a:t>
            </a:r>
            <a:r>
              <a:rPr lang="ar-IQ" sz="2000" dirty="0" smtClean="0">
                <a:solidFill>
                  <a:schemeClr val="tx2">
                    <a:lumMod val="75000"/>
                  </a:schemeClr>
                </a:solidFill>
              </a:rPr>
              <a:t>تترابط </a:t>
            </a:r>
            <a:r>
              <a:rPr lang="ar-IQ" sz="2000" dirty="0" err="1" smtClean="0">
                <a:solidFill>
                  <a:schemeClr val="tx2">
                    <a:lumMod val="75000"/>
                  </a:schemeClr>
                </a:solidFill>
              </a:rPr>
              <a:t>الذرات</a:t>
            </a:r>
            <a:r>
              <a:rPr lang="ar-IQ" sz="2000" dirty="0" smtClean="0">
                <a:solidFill>
                  <a:schemeClr val="tx2">
                    <a:lumMod val="75000"/>
                  </a:schemeClr>
                </a:solidFill>
              </a:rPr>
              <a:t> لتکوین مرکبات یمک</a:t>
            </a:r>
            <a:r>
              <a:rPr lang="ar-IQ" sz="2000" dirty="0" err="1" smtClean="0">
                <a:solidFill>
                  <a:schemeClr val="tx2">
                    <a:lumMod val="75000"/>
                  </a:schemeClr>
                </a:solidFill>
              </a:rPr>
              <a:t>نها</a:t>
            </a:r>
            <a:r>
              <a:rPr lang="ar-IQ" sz="2000" dirty="0" smtClean="0">
                <a:solidFill>
                  <a:schemeClr val="tx2">
                    <a:lumMod val="75000"/>
                  </a:schemeClr>
                </a:solidFill>
              </a:rPr>
              <a:t> من الوصول إلی حالة أکثر استقراراً، وأقل </a:t>
            </a:r>
            <a:r>
              <a:rPr lang="ar-IQ" sz="2000" dirty="0" err="1" smtClean="0">
                <a:solidFill>
                  <a:schemeClr val="tx2">
                    <a:lumMod val="75000"/>
                  </a:schemeClr>
                </a:solidFill>
              </a:rPr>
              <a:t>طاقة.</a:t>
            </a:r>
            <a:r>
              <a:rPr lang="ar-IQ" dirty="0" smtClean="0"/>
              <a:t> </a:t>
            </a:r>
          </a:p>
          <a:p>
            <a:r>
              <a:rPr lang="ar-IQ" sz="2000" dirty="0" smtClean="0"/>
              <a:t> </a:t>
            </a:r>
          </a:p>
          <a:p>
            <a:r>
              <a:rPr lang="ar-IQ" sz="2000" dirty="0" smtClean="0"/>
              <a:t>ترتبط </a:t>
            </a:r>
            <a:r>
              <a:rPr lang="ar-IQ" sz="2000" dirty="0" err="1" smtClean="0"/>
              <a:t>الذرات</a:t>
            </a:r>
            <a:r>
              <a:rPr lang="ar-IQ" sz="2000" dirty="0" smtClean="0"/>
              <a:t> فیما بینها بثلاثة أنواع من الروابط </a:t>
            </a:r>
            <a:r>
              <a:rPr lang="ar-IQ" sz="2000" dirty="0" err="1" smtClean="0"/>
              <a:t>هي:</a:t>
            </a:r>
            <a:r>
              <a:rPr lang="ar-IQ" sz="2000" dirty="0" smtClean="0"/>
              <a:t> </a:t>
            </a:r>
          </a:p>
          <a:p>
            <a:r>
              <a:rPr lang="ar-IQ" dirty="0" smtClean="0"/>
              <a:t> </a:t>
            </a:r>
          </a:p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أولاً: الرابطة الأیونیة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Bond Ionic</a:t>
            </a:r>
            <a:r>
              <a:rPr lang="ar-IQ" dirty="0" smtClean="0"/>
              <a:t>: </a:t>
            </a:r>
            <a:r>
              <a:rPr lang="ar-IQ" sz="2000" dirty="0" smtClean="0"/>
              <a:t>وتنشأ الرابطة الأیونیة بین أیونین أحدهما سالب الشحنة والآخر موجب الشحنة فتنشأ بینهما قوة تجاذب تؤدي إلی ارتباطهما برابطة الرابطة الأیونیة.</a:t>
            </a:r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 smtClean="0"/>
          </a:p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ar-IQ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ar-IQ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ar-IQ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ث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صورة 2" descr="Screen Shot 2015-02-24 at 2_56_2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73016"/>
            <a:ext cx="6039606" cy="22246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07704" y="908720"/>
            <a:ext cx="6984776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مثال </a:t>
            </a:r>
            <a:r>
              <a:rPr lang="ar-IQ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1:</a:t>
            </a:r>
            <a:endParaRPr lang="ar-IQ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sz="2000" dirty="0" smtClean="0"/>
              <a:t> الرابطة الأیونیة بین أیون الصودیوم الموجب وأیون الکلورید السالب: تحتوي ذرة الصودیوم المتعادلة إلکترون واحد غلافها الأخیر، لذا فهي تمیل لفقد إلکترون لتکوین أیون صودیوم موجب </a:t>
            </a:r>
            <a:r>
              <a:rPr lang="en-US" sz="2000" dirty="0" smtClean="0"/>
              <a:t> Na </a:t>
            </a:r>
            <a:r>
              <a:rPr lang="ar-IQ" sz="2000" dirty="0" smtClean="0"/>
              <a:t>التوزیع الإلکتروني المشابه لغاز النیون النبیل والمستقر.</a:t>
            </a:r>
          </a:p>
          <a:p>
            <a:endParaRPr lang="ar-IQ" sz="2000" dirty="0" smtClean="0"/>
          </a:p>
          <a:p>
            <a:r>
              <a:rPr lang="ar-IQ" sz="2000" dirty="0" smtClean="0"/>
              <a:t>تحتوي ذرة الک</a:t>
            </a:r>
            <a:r>
              <a:rPr lang="ar-IQ" sz="2000" dirty="0" err="1" smtClean="0"/>
              <a:t>لور</a:t>
            </a:r>
            <a:r>
              <a:rPr lang="ar-IQ" sz="2000" dirty="0" smtClean="0"/>
              <a:t> المتعادلة سبعة إلک</a:t>
            </a:r>
            <a:r>
              <a:rPr lang="ar-IQ" sz="2000" dirty="0" err="1" smtClean="0"/>
              <a:t>ترونات</a:t>
            </a:r>
            <a:r>
              <a:rPr lang="ar-IQ" sz="2000" dirty="0" smtClean="0"/>
              <a:t> في غلافها الأخیر، لذا فهي تمیل لکسب إلکترون لتکوین أیون الکلورید </a:t>
            </a:r>
            <a:r>
              <a:rPr lang="en-US" sz="2000" dirty="0" err="1" smtClean="0"/>
              <a:t>Cl</a:t>
            </a:r>
            <a:r>
              <a:rPr lang="en-US" sz="2000" dirty="0" smtClean="0"/>
              <a:t> ، </a:t>
            </a:r>
            <a:r>
              <a:rPr lang="ar-IQ" sz="2000" dirty="0" smtClean="0"/>
              <a:t>ذو الترتيب الإلکتروني المشابه لغاز </a:t>
            </a:r>
            <a:r>
              <a:rPr lang="ar-IQ" sz="2000" dirty="0" err="1" smtClean="0"/>
              <a:t>الآرغون</a:t>
            </a:r>
            <a:r>
              <a:rPr lang="ar-IQ" sz="2000" dirty="0" smtClean="0"/>
              <a:t> النبیل والمستقر.</a:t>
            </a:r>
          </a:p>
          <a:p>
            <a:endParaRPr lang="ar-IQ" sz="2000" dirty="0" smtClean="0"/>
          </a:p>
          <a:p>
            <a:r>
              <a:rPr lang="ar-IQ" sz="2000" dirty="0" smtClean="0"/>
              <a:t>وبعد أن </a:t>
            </a:r>
            <a:r>
              <a:rPr lang="ar-IQ" sz="2000" dirty="0" err="1" smtClean="0"/>
              <a:t>یت</a:t>
            </a:r>
            <a:r>
              <a:rPr lang="ar-IQ" sz="2000" dirty="0" smtClean="0"/>
              <a:t>کون أیون الصودیوم الموجب وأیون الکلورید السالب یتجاذب الأیونان فتنشأ بینهما رابطة </a:t>
            </a:r>
            <a:r>
              <a:rPr lang="ar-IQ" sz="2000" dirty="0" err="1" smtClean="0"/>
              <a:t>أیونية ..</a:t>
            </a:r>
            <a:endParaRPr lang="ar-IQ" sz="2000" dirty="0"/>
          </a:p>
        </p:txBody>
      </p:sp>
      <p:pic>
        <p:nvPicPr>
          <p:cNvPr id="3" name="صورة 2" descr="10th grade chemistry jor unit-3 NaCl formi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443204"/>
            <a:ext cx="7776864" cy="24147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9036a5330ead98870b653b4dee0ed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9694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1268760"/>
            <a:ext cx="8892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ثانیاً: الرابطة 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التساهمیة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Bond Covalent 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ar-IQ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را</a:t>
            </a:r>
            <a:r>
              <a:rPr lang="ar-IQ" sz="2000" dirty="0" smtClean="0">
                <a:solidFill>
                  <a:schemeClr val="tx2">
                    <a:lumMod val="75000"/>
                  </a:schemeClr>
                </a:solidFill>
              </a:rPr>
              <a:t>بطة تنشأ بین ذرتین نتیجة اشتراکهما زوج أو أکثر من الإلکترونا 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صورة 2" descr="M2U2-Fig2_27 Puppies demonstrating covalent bon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6048672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79512" y="980729"/>
            <a:ext cx="8640960" cy="576064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</a:bodyPr>
          <a:lstStyle/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تنشأ الرابطة 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التساهمیة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بین ذرتین تمیلان لکسب الإلک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ترونات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، فتتشارك الذرتان بزوج أو بزوجین أو بثلاث أزواج من الإلک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ترونات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للوصول الى ترتيب  إلکتروني مشابه للغاز النبیل القریب منهما.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صورة 4" descr="10th grade chemistry jor unit-3 covalent bo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668" y="2103005"/>
            <a:ext cx="6736664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67071" y="1024835"/>
            <a:ext cx="8525409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مثال:</a:t>
            </a:r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r>
              <a:rPr lang="ar-IQ" sz="2000" dirty="0" smtClean="0"/>
              <a:t>الرابطة في جزيء الهیدروجین </a:t>
            </a:r>
            <a:r>
              <a:rPr lang="en-US" sz="2000" dirty="0" smtClean="0"/>
              <a:t>H₂ </a:t>
            </a:r>
            <a:r>
              <a:rPr lang="ar-IQ" sz="2000" dirty="0" smtClean="0"/>
              <a:t> </a:t>
            </a:r>
          </a:p>
          <a:p>
            <a:r>
              <a:rPr lang="ar-IQ" sz="2000" dirty="0" smtClean="0"/>
              <a:t>تحتوي ذرة الهیدروجین إلکترون واحد الغلاف </a:t>
            </a:r>
            <a:r>
              <a:rPr lang="ar-IQ" sz="2000" dirty="0" err="1" smtClean="0"/>
              <a:t>الأخير .</a:t>
            </a:r>
            <a:r>
              <a:rPr lang="ar-IQ" sz="2000" dirty="0" smtClean="0"/>
              <a:t> </a:t>
            </a:r>
          </a:p>
          <a:p>
            <a:r>
              <a:rPr lang="ar-IQ" sz="2000" dirty="0" smtClean="0"/>
              <a:t>ولکي تصل ذرة الهیدروجین إلی حالة الاستقرار، فإنها بحاجة إلی إلکترون، فتتشارك ذرة الهیدروجین الأولی بإلکترون مع ذرة الهیدروجين  فتتکون رابطة </a:t>
            </a:r>
            <a:r>
              <a:rPr lang="ar-IQ" sz="2000" dirty="0" err="1" smtClean="0"/>
              <a:t>تساهمیة</a:t>
            </a:r>
            <a:r>
              <a:rPr lang="ar-IQ" sz="2000" dirty="0" smtClean="0"/>
              <a:t> </a:t>
            </a:r>
            <a:r>
              <a:rPr lang="ar-IQ" sz="2000" dirty="0" err="1" smtClean="0"/>
              <a:t>.</a:t>
            </a:r>
            <a:endParaRPr lang="ar-IQ" sz="2000" dirty="0" smtClean="0"/>
          </a:p>
          <a:p>
            <a:endParaRPr lang="ar-IQ" sz="2000" dirty="0"/>
          </a:p>
        </p:txBody>
      </p:sp>
      <p:pic>
        <p:nvPicPr>
          <p:cNvPr id="3" name="صورة 2" descr="10th grade chemistry jor unit-3 covalent bond H2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68960"/>
            <a:ext cx="5845047" cy="30149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hemical bo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24036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 descr="تنزيل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64904"/>
            <a:ext cx="2520280" cy="2466975"/>
          </a:xfrm>
          <a:prstGeom prst="rect">
            <a:avLst/>
          </a:prstGeom>
        </p:spPr>
      </p:pic>
      <p:pic>
        <p:nvPicPr>
          <p:cNvPr id="5" name="صورة 4" descr="ثاني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01008"/>
            <a:ext cx="2232248" cy="241935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211960" y="5229200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H₂</a:t>
            </a:r>
            <a:endParaRPr lang="ar-IQ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020272" y="6093296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CH₄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3851920" y="908720"/>
            <a:ext cx="468052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 العناصر هي الاساس لتكوين المركبات </a:t>
            </a:r>
            <a:r>
              <a:rPr lang="ar-IQ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الكيميائية </a:t>
            </a:r>
            <a:r>
              <a:rPr lang="ar-IQ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..يوجد أكثر من 118 عنصر مرتب في الجدول الدوري حسب خواصها </a:t>
            </a:r>
            <a:r>
              <a:rPr lang="ar-IQ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الكيميائية .</a:t>
            </a:r>
            <a:endParaRPr lang="ar-IQ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899592" y="3429000"/>
            <a:ext cx="468052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dirty="0" smtClean="0"/>
              <a:t>ومن اهم العناصر عنصر الاوكسجين المهم في عملية التنفس عند اتحاده مع عنصر الهيدروجين يتكون مركب الماء  اما عند اتحاد الاوكسجين والهيدروجين </a:t>
            </a:r>
            <a:r>
              <a:rPr lang="ar-IQ" sz="2000" dirty="0" err="1" smtClean="0"/>
              <a:t>والكاربون</a:t>
            </a:r>
            <a:r>
              <a:rPr lang="ar-IQ" sz="2000" dirty="0" smtClean="0"/>
              <a:t> يتكون </a:t>
            </a:r>
            <a:r>
              <a:rPr lang="ar-IQ" sz="2000" dirty="0" err="1" smtClean="0"/>
              <a:t>السكر .</a:t>
            </a:r>
            <a:endParaRPr lang="ar-IQ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خـــــــواص المركبـــات الأيونية 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والتساهمية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8136904" cy="49871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1476"/>
                <a:gridCol w="4075428"/>
              </a:tblGrid>
              <a:tr h="567068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المركــــــبات الأيونيــــــة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المركـــــبات</a:t>
                      </a:r>
                      <a:r>
                        <a:rPr lang="ar-IQ" baseline="0" dirty="0" smtClean="0"/>
                        <a:t> </a:t>
                      </a:r>
                      <a:r>
                        <a:rPr lang="ar-IQ" baseline="0" dirty="0" err="1" smtClean="0"/>
                        <a:t>التساهمية</a:t>
                      </a:r>
                      <a:r>
                        <a:rPr lang="ar-IQ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  <a:tr h="441044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IQ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تتكون</a:t>
                      </a:r>
                      <a:r>
                        <a:rPr lang="ar-IQ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من أيونات </a:t>
                      </a:r>
                    </a:p>
                    <a:p>
                      <a:pPr marL="342900" indent="-342900" rtl="1">
                        <a:buFont typeface="+mj-lt"/>
                        <a:buNone/>
                      </a:pPr>
                      <a:endParaRPr lang="ar-IQ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1.تتكون من </a:t>
                      </a:r>
                      <a:r>
                        <a:rPr lang="ar-IQ" dirty="0" err="1" smtClean="0"/>
                        <a:t>ذرات</a:t>
                      </a:r>
                      <a:r>
                        <a:rPr lang="ar-IQ" dirty="0" smtClean="0"/>
                        <a:t> وجزيئات</a:t>
                      </a:r>
                      <a:endParaRPr lang="ar-IQ" dirty="0"/>
                    </a:p>
                  </a:txBody>
                  <a:tcPr/>
                </a:tc>
              </a:tr>
              <a:tr h="604993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None/>
                      </a:pPr>
                      <a:r>
                        <a:rPr lang="ar-IQ" dirty="0" smtClean="0"/>
                        <a:t>2.مواد متبلورة صلبة قابلة</a:t>
                      </a:r>
                      <a:r>
                        <a:rPr lang="ar-IQ" baseline="0" dirty="0" smtClean="0"/>
                        <a:t> للتفتت عند الطرق والسحب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2.توجد بثلاث </a:t>
                      </a:r>
                      <a:r>
                        <a:rPr lang="ar-IQ" dirty="0" err="1" smtClean="0"/>
                        <a:t>حالات </a:t>
                      </a:r>
                      <a:r>
                        <a:rPr lang="ar-IQ" dirty="0" smtClean="0"/>
                        <a:t>(صلبة وسائلة</a:t>
                      </a:r>
                      <a:r>
                        <a:rPr lang="ar-IQ" baseline="0" dirty="0" smtClean="0"/>
                        <a:t> وغازية)وتكون قابلة للتفتت في الحالة الصلبة </a:t>
                      </a:r>
                      <a:endParaRPr lang="ar-IQ" dirty="0"/>
                    </a:p>
                  </a:txBody>
                  <a:tcPr/>
                </a:tc>
              </a:tr>
              <a:tr h="700147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3.تمتاز بدرجة انصهار وغليان مرتفعة بسبب قوة</a:t>
                      </a:r>
                      <a:r>
                        <a:rPr lang="ar-IQ" baseline="0" dirty="0" smtClean="0"/>
                        <a:t> الترابط الايوني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3.تمتاز بدرجات انصهار وغليان منخفضة لأن قوى المركبات </a:t>
                      </a:r>
                      <a:r>
                        <a:rPr lang="ar-IQ" dirty="0" err="1" smtClean="0"/>
                        <a:t>التساهمية</a:t>
                      </a:r>
                      <a:r>
                        <a:rPr lang="ar-IQ" dirty="0" smtClean="0"/>
                        <a:t> تكون ضعيفة لا تحتاج الى طاقه</a:t>
                      </a:r>
                      <a:r>
                        <a:rPr lang="ar-IQ" baseline="0" dirty="0" smtClean="0"/>
                        <a:t> للتغلب عليها</a:t>
                      </a:r>
                      <a:endParaRPr lang="ar-IQ" dirty="0"/>
                    </a:p>
                  </a:txBody>
                  <a:tcPr/>
                </a:tc>
              </a:tr>
              <a:tr h="572851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4.تمتاز بقابلية ذوبان مرتفعة,تذوب</a:t>
                      </a:r>
                      <a:r>
                        <a:rPr lang="ar-IQ" baseline="0" dirty="0" smtClean="0"/>
                        <a:t> في المذيبات </a:t>
                      </a:r>
                      <a:r>
                        <a:rPr lang="ar-IQ" baseline="0" dirty="0" err="1" smtClean="0"/>
                        <a:t>القطبية </a:t>
                      </a:r>
                      <a:r>
                        <a:rPr lang="ar-IQ" baseline="0" dirty="0" smtClean="0"/>
                        <a:t>(الماء</a:t>
                      </a:r>
                      <a:r>
                        <a:rPr lang="ar-IQ" baseline="0" dirty="0" err="1" smtClean="0"/>
                        <a:t>)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4.تذوب</a:t>
                      </a:r>
                      <a:r>
                        <a:rPr lang="ar-IQ" baseline="0" dirty="0" smtClean="0"/>
                        <a:t> في المذيبات الغير قطبية</a:t>
                      </a:r>
                      <a:endParaRPr lang="ar-IQ" dirty="0"/>
                    </a:p>
                  </a:txBody>
                  <a:tcPr/>
                </a:tc>
              </a:tr>
              <a:tr h="70014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dirty="0" smtClean="0"/>
                        <a:t>5.اذا كان المركب الايوني </a:t>
                      </a:r>
                      <a:r>
                        <a:rPr lang="ar-IQ" dirty="0" err="1" smtClean="0"/>
                        <a:t>محلول (</a:t>
                      </a:r>
                      <a:r>
                        <a:rPr lang="ar-IQ" dirty="0" smtClean="0"/>
                        <a:t>(ذائب</a:t>
                      </a:r>
                      <a:r>
                        <a:rPr lang="ar-IQ" dirty="0" err="1" smtClean="0"/>
                        <a:t>)</a:t>
                      </a:r>
                      <a:r>
                        <a:rPr lang="ar-IQ" dirty="0" smtClean="0"/>
                        <a:t>)</a:t>
                      </a:r>
                      <a:r>
                        <a:rPr lang="ar-IQ" baseline="0" dirty="0" smtClean="0"/>
                        <a:t> في الماء يوصل التيار الكهربائي اما المركب الايوني الغير ذائب في الماء لا يوص التيار </a:t>
                      </a:r>
                      <a:r>
                        <a:rPr lang="ar-IQ" baseline="0" dirty="0" err="1" smtClean="0"/>
                        <a:t>الكهربائي .</a:t>
                      </a:r>
                      <a:endParaRPr lang="ar-IQ" dirty="0" smtClean="0"/>
                    </a:p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5.لا توصل التيار الكهربائي</a:t>
                      </a:r>
                      <a:endParaRPr lang="ar-IQ" dirty="0"/>
                    </a:p>
                  </a:txBody>
                  <a:tcPr/>
                </a:tc>
              </a:tr>
              <a:tr h="39669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6.مثل </a:t>
                      </a:r>
                      <a:r>
                        <a:rPr lang="en-US" dirty="0" err="1" smtClean="0"/>
                        <a:t>NaCl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6.مثل </a:t>
                      </a:r>
                      <a:r>
                        <a:rPr lang="en-US" dirty="0" err="1" smtClean="0"/>
                        <a:t>HCl</a:t>
                      </a:r>
                      <a:r>
                        <a:rPr lang="ar-IQ" dirty="0" smtClean="0"/>
                        <a:t> </a:t>
                      </a:r>
                      <a:r>
                        <a:rPr lang="ar-IQ" dirty="0" err="1" smtClean="0"/>
                        <a:t>,</a:t>
                      </a:r>
                      <a:r>
                        <a:rPr lang="ar-IQ" dirty="0" smtClean="0"/>
                        <a:t> </a:t>
                      </a:r>
                      <a:r>
                        <a:rPr lang="en-US" dirty="0" smtClean="0"/>
                        <a:t>H₂O</a:t>
                      </a:r>
                      <a:r>
                        <a:rPr lang="ar-IQ" dirty="0" smtClean="0"/>
                        <a:t> </a:t>
                      </a:r>
                      <a:r>
                        <a:rPr lang="ar-IQ" dirty="0" err="1" smtClean="0"/>
                        <a:t>,₂</a:t>
                      </a:r>
                      <a:r>
                        <a:rPr lang="en-US" dirty="0" err="1" smtClean="0"/>
                        <a:t>Cl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الصيغ والمعادلات الكيميائية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dirty="0" err="1" smtClean="0">
                <a:solidFill>
                  <a:srgbClr val="FF0000"/>
                </a:solidFill>
              </a:rPr>
              <a:t>ماهي</a:t>
            </a:r>
            <a:r>
              <a:rPr lang="ar-IQ" dirty="0" smtClean="0">
                <a:solidFill>
                  <a:srgbClr val="FF0000"/>
                </a:solidFill>
              </a:rPr>
              <a:t> الصيغة </a:t>
            </a:r>
            <a:r>
              <a:rPr lang="ar-IQ" dirty="0" err="1" smtClean="0">
                <a:solidFill>
                  <a:srgbClr val="FF0000"/>
                </a:solidFill>
              </a:rPr>
              <a:t>الكيميائيــة ؟</a:t>
            </a:r>
            <a:endParaRPr lang="ar-IQ" dirty="0" smtClean="0">
              <a:solidFill>
                <a:srgbClr val="FF0000"/>
              </a:solidFill>
            </a:endParaRPr>
          </a:p>
          <a:p>
            <a:r>
              <a:rPr lang="ar-IQ" sz="2000" dirty="0" smtClean="0"/>
              <a:t>_هي تعبير أو طريقة مختصرة </a:t>
            </a:r>
            <a:r>
              <a:rPr lang="ar-IQ" sz="2000" dirty="0" err="1" smtClean="0"/>
              <a:t>بأستعمال</a:t>
            </a:r>
            <a:r>
              <a:rPr lang="ar-IQ" sz="2000" dirty="0" smtClean="0"/>
              <a:t> الرموز الكيميائية </a:t>
            </a:r>
            <a:r>
              <a:rPr lang="ar-IQ" sz="2000" dirty="0" err="1" smtClean="0"/>
              <a:t>واعداد</a:t>
            </a:r>
            <a:r>
              <a:rPr lang="ar-IQ" sz="2000" dirty="0" smtClean="0"/>
              <a:t> التأكسد لتمثل صيغة جزيء واحد من مركب وأنواع العناصر التي شاركت في تكوينه وعدد </a:t>
            </a:r>
            <a:r>
              <a:rPr lang="ar-IQ" sz="2000" dirty="0" err="1" smtClean="0"/>
              <a:t>ذرات</a:t>
            </a:r>
            <a:r>
              <a:rPr lang="ar-IQ" sz="2000" dirty="0" smtClean="0"/>
              <a:t> كل عنصر في هذا الجزيء </a:t>
            </a:r>
            <a:r>
              <a:rPr lang="ar-IQ" sz="2000" dirty="0" err="1" smtClean="0"/>
              <a:t>الواحد .</a:t>
            </a:r>
            <a:endParaRPr lang="ar-IQ" sz="2000" dirty="0" smtClean="0"/>
          </a:p>
          <a:p>
            <a:endParaRPr lang="ar-IQ" sz="2000" dirty="0" smtClean="0"/>
          </a:p>
          <a:p>
            <a:r>
              <a:rPr lang="ar-IQ" sz="2800" dirty="0" smtClean="0">
                <a:solidFill>
                  <a:srgbClr val="FF0000"/>
                </a:solidFill>
              </a:rPr>
              <a:t>كيفية كتابة الصيغة </a:t>
            </a:r>
            <a:r>
              <a:rPr lang="ar-IQ" sz="2800" dirty="0" err="1" smtClean="0">
                <a:solidFill>
                  <a:srgbClr val="FF0000"/>
                </a:solidFill>
              </a:rPr>
              <a:t>الكيميائية :-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ar-IQ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.نكتب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اولآ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رمز العنصر وفي اسفله من جهة اليمين رقم يمثل عدد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ذرات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العنصر في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الجزيئة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مثل 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O₂</a:t>
            </a:r>
            <a:endParaRPr lang="ar-IQ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2.اذا اشتركت في الجزيء ذرة واحدة فيكتب رمز العنصر بدون رقم من جهة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اليمين ,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None/>
            </a:pP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مثل ذرة الاوكسجين في 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H₂O</a:t>
            </a:r>
            <a:endParaRPr lang="ar-IQ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3.ان يكون المجموع الجبري للشحنات الموجبة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والسالبة 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=صفر</a:t>
            </a:r>
          </a:p>
          <a:p>
            <a:pPr marL="457200" indent="-457200">
              <a:buNone/>
            </a:pP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4.نكتب من جهة اليسار العنصر ذو عدد التأكسد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الموجب (الفلز )</a:t>
            </a:r>
            <a:endParaRPr lang="ar-IQ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None/>
            </a:pP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والى جهة اليمين العنصر ذو عدد التأكسد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السالب 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اللافلز</a:t>
            </a:r>
            <a:r>
              <a:rPr lang="ar-IQ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IQ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ar-IQ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764704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dirty="0" smtClean="0">
                <a:solidFill>
                  <a:srgbClr val="FF0000"/>
                </a:solidFill>
              </a:rPr>
              <a:t>مثــــــــال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endParaRPr lang="ar-IQ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KI                                        </a:t>
            </a:r>
            <a:endParaRPr lang="ar-IQ" sz="2800" dirty="0" smtClean="0">
              <a:solidFill>
                <a:srgbClr val="FF0000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5436096" y="155679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4499992" y="155679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5076056" y="19168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err="1" smtClean="0"/>
              <a:t>لافلز</a:t>
            </a:r>
            <a:r>
              <a:rPr lang="ar-IQ" dirty="0" smtClean="0"/>
              <a:t> سالب</a:t>
            </a:r>
            <a:endParaRPr lang="ar-IQ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03848" y="191683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فلز موجب </a:t>
            </a:r>
            <a:endParaRPr lang="ar-IQ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907704" y="2708920"/>
            <a:ext cx="7236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6.نكتب فوق رمز العنصر او المجموعة الذرية عدد التأكسد</a:t>
            </a:r>
          </a:p>
          <a:p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7.عدد التأكسد فوق كل عنصر بدون اشارة يمثل عدد تأكسد العنصر 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المجاول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له أي يتم تبادل اعداد التأكسد بدون الشحنات بحيث يكون المجوع الجبري لهم يساوي </a:t>
            </a:r>
            <a:r>
              <a:rPr lang="ar-IQ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صفر .</a:t>
            </a:r>
            <a:r>
              <a:rPr lang="ar-IQ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صورة 1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5328592" cy="19842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546258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dirty="0" smtClean="0"/>
              <a:t>التفاعــلات الكيـميائـــــــــية وأنواعــــــــــــــــــها </a:t>
            </a: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79512" y="2060848"/>
            <a:ext cx="8964488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التفاعل </a:t>
            </a:r>
            <a:r>
              <a:rPr lang="ar-IQ" sz="2000" dirty="0" err="1" smtClean="0"/>
              <a:t>الكيميائي </a:t>
            </a:r>
            <a:r>
              <a:rPr lang="ar-IQ" sz="2000" dirty="0" smtClean="0"/>
              <a:t>:  تغير كيميائي يتضمن كسر روابط موجودة بين جزيئات المواد المتفاعلة وتكوين روابط جديدة بين جزيئات المواد </a:t>
            </a:r>
            <a:r>
              <a:rPr lang="ar-IQ" sz="2000" dirty="0" err="1" smtClean="0"/>
              <a:t>الناتجة .</a:t>
            </a:r>
            <a:endParaRPr lang="ar-IQ" sz="2000" dirty="0" smtClean="0"/>
          </a:p>
          <a:p>
            <a:endParaRPr lang="ar-IQ" dirty="0" smtClean="0"/>
          </a:p>
          <a:p>
            <a:r>
              <a:rPr lang="ar-IQ" sz="2400" dirty="0" smtClean="0"/>
              <a:t>                                    </a:t>
            </a:r>
            <a:r>
              <a:rPr lang="ar-IQ" sz="2400" dirty="0" smtClean="0">
                <a:solidFill>
                  <a:schemeClr val="accent1">
                    <a:lumMod val="75000"/>
                  </a:schemeClr>
                </a:solidFill>
              </a:rPr>
              <a:t>أنواع التفاعلات الكيميائية </a:t>
            </a:r>
            <a:endParaRPr lang="ar-IQ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788024" y="335699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4860032" y="342900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4788024" y="393305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3923928" y="342900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3995936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652120" y="3573016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الاتـــــحاد</a:t>
            </a:r>
            <a:endParaRPr lang="ar-IQ" dirty="0"/>
          </a:p>
        </p:txBody>
      </p:sp>
      <p:sp>
        <p:nvSpPr>
          <p:cNvPr id="20" name="مستطيل 19"/>
          <p:cNvSpPr/>
          <p:nvPr/>
        </p:nvSpPr>
        <p:spPr>
          <a:xfrm>
            <a:off x="5580112" y="414908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التـــفـــــكك</a:t>
            </a:r>
            <a:endParaRPr lang="ar-IQ" dirty="0"/>
          </a:p>
        </p:txBody>
      </p:sp>
      <p:sp>
        <p:nvSpPr>
          <p:cNvPr id="21" name="مستطيل 20"/>
          <p:cNvSpPr/>
          <p:nvPr/>
        </p:nvSpPr>
        <p:spPr>
          <a:xfrm>
            <a:off x="4283968" y="465313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الاستبدال</a:t>
            </a:r>
            <a:endParaRPr lang="ar-IQ" dirty="0"/>
          </a:p>
        </p:txBody>
      </p:sp>
      <p:sp>
        <p:nvSpPr>
          <p:cNvPr id="22" name="مستطيل 21"/>
          <p:cNvSpPr/>
          <p:nvPr/>
        </p:nvSpPr>
        <p:spPr>
          <a:xfrm>
            <a:off x="2483768" y="357301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ماص للحرارة</a:t>
            </a:r>
            <a:endParaRPr lang="ar-IQ" dirty="0"/>
          </a:p>
        </p:txBody>
      </p:sp>
      <p:sp>
        <p:nvSpPr>
          <p:cNvPr id="23" name="مستطيل 22"/>
          <p:cNvSpPr/>
          <p:nvPr/>
        </p:nvSpPr>
        <p:spPr>
          <a:xfrm>
            <a:off x="2411760" y="4221088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باعث للحرارة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908720"/>
            <a:ext cx="9144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>
                <a:solidFill>
                  <a:srgbClr val="FF0000"/>
                </a:solidFill>
              </a:rPr>
              <a:t>1.تفاعــــلات </a:t>
            </a:r>
            <a:r>
              <a:rPr lang="ar-IQ" sz="2400" dirty="0" err="1" smtClean="0">
                <a:solidFill>
                  <a:srgbClr val="FF0000"/>
                </a:solidFill>
              </a:rPr>
              <a:t>الاتحـــاد </a:t>
            </a:r>
            <a:r>
              <a:rPr lang="ar-IQ" sz="2400" dirty="0" smtClean="0">
                <a:solidFill>
                  <a:srgbClr val="FF0000"/>
                </a:solidFill>
              </a:rPr>
              <a:t>: </a:t>
            </a:r>
            <a:r>
              <a:rPr lang="ar-IQ" sz="2400" dirty="0" smtClean="0"/>
              <a:t>تفاعل تتحد فيه مادتين أو اكثر(عنصر أو </a:t>
            </a:r>
            <a:r>
              <a:rPr lang="ar-IQ" sz="2400" dirty="0" err="1" smtClean="0"/>
              <a:t>مركب </a:t>
            </a:r>
            <a:r>
              <a:rPr lang="ar-IQ" sz="2400" dirty="0" smtClean="0"/>
              <a:t>) لتكوين مركب </a:t>
            </a:r>
            <a:r>
              <a:rPr lang="ar-IQ" sz="2400" dirty="0" err="1" smtClean="0"/>
              <a:t>جديد .</a:t>
            </a:r>
            <a:endParaRPr lang="ar-IQ" sz="2400" dirty="0" smtClean="0"/>
          </a:p>
          <a:p>
            <a:endParaRPr lang="ar-IQ" sz="2400" dirty="0" smtClean="0"/>
          </a:p>
          <a:p>
            <a:r>
              <a:rPr lang="ar-IQ" sz="2400" dirty="0" smtClean="0"/>
              <a:t>                                          </a:t>
            </a:r>
            <a:r>
              <a:rPr lang="en-US" sz="2400" dirty="0" smtClean="0"/>
              <a:t>AB </a:t>
            </a:r>
            <a:r>
              <a:rPr lang="ar-IQ" sz="2400" dirty="0" smtClean="0"/>
              <a:t>           </a:t>
            </a:r>
            <a:r>
              <a:rPr lang="en-US" sz="2400" dirty="0" smtClean="0"/>
              <a:t>A+ B </a:t>
            </a:r>
            <a:endParaRPr lang="ar-IQ" sz="2400" dirty="0" smtClean="0"/>
          </a:p>
          <a:p>
            <a:endParaRPr lang="ar-IQ" sz="2400" dirty="0" smtClean="0">
              <a:solidFill>
                <a:srgbClr val="FF0000"/>
              </a:solidFill>
            </a:endParaRPr>
          </a:p>
          <a:p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3" name="صورة 2" descr="11th grade chemistry answer asilat fasl-unit-4-1-combin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924300" cy="857250"/>
          </a:xfrm>
          <a:prstGeom prst="rect">
            <a:avLst/>
          </a:prstGeom>
        </p:spPr>
      </p:pic>
      <p:cxnSp>
        <p:nvCxnSpPr>
          <p:cNvPr id="12" name="رابط كسهم مستقيم 11"/>
          <p:cNvCxnSpPr/>
          <p:nvPr/>
        </p:nvCxnSpPr>
        <p:spPr>
          <a:xfrm>
            <a:off x="4139952" y="19168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0" y="3212976"/>
            <a:ext cx="9144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                                                    </a:t>
            </a:r>
          </a:p>
          <a:p>
            <a:r>
              <a:rPr lang="ar-IQ" sz="2000" dirty="0" smtClean="0"/>
              <a:t>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2KBr</a:t>
            </a:r>
            <a:r>
              <a:rPr lang="ar-IQ" sz="2000" dirty="0" smtClean="0">
                <a:solidFill>
                  <a:srgbClr val="FF0000"/>
                </a:solidFill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</a:rPr>
              <a:t>            2k + Br ₂</a:t>
            </a:r>
            <a:endParaRPr lang="ar-IQ" sz="2000" dirty="0">
              <a:solidFill>
                <a:srgbClr val="FF0000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4211960" y="37170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403648" y="4005064"/>
            <a:ext cx="7740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                                                    مواد ناتجة               مواد متفاعلة </a:t>
            </a:r>
            <a:endParaRPr lang="ar-IQ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0" y="4869160"/>
            <a:ext cx="9144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CaO</a:t>
            </a:r>
            <a:r>
              <a:rPr lang="en-US" sz="2000" dirty="0" smtClean="0">
                <a:solidFill>
                  <a:srgbClr val="FF0000"/>
                </a:solidFill>
              </a:rPr>
              <a:t> (s) +H2O     Ca(HO)2  </a:t>
            </a:r>
            <a:r>
              <a:rPr lang="en-US" dirty="0" smtClean="0"/>
              <a:t>                                                   </a:t>
            </a:r>
          </a:p>
          <a:p>
            <a:r>
              <a:rPr lang="ar-IQ" dirty="0" smtClean="0"/>
              <a:t>                                    </a:t>
            </a:r>
            <a:r>
              <a:rPr lang="ar-IQ" dirty="0" err="1" smtClean="0"/>
              <a:t>هيدروكسيد</a:t>
            </a:r>
            <a:r>
              <a:rPr lang="ar-IQ" dirty="0" smtClean="0"/>
              <a:t> الكالسيوم         ماء</a:t>
            </a:r>
            <a:r>
              <a:rPr lang="en-US" dirty="0" smtClean="0"/>
              <a:t>       </a:t>
            </a:r>
            <a:r>
              <a:rPr lang="ar-IQ" dirty="0" err="1" smtClean="0"/>
              <a:t>اوكسيد</a:t>
            </a:r>
            <a:r>
              <a:rPr lang="ar-IQ" dirty="0" smtClean="0"/>
              <a:t> الكالسيوم</a:t>
            </a:r>
            <a:endParaRPr lang="ar-IQ" dirty="0"/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4716016" y="508518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131840" y="980728"/>
            <a:ext cx="3672408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dirty="0" smtClean="0">
                <a:solidFill>
                  <a:schemeClr val="bg1"/>
                </a:solidFill>
              </a:rPr>
              <a:t>النظام البيئي </a:t>
            </a:r>
            <a:endParaRPr lang="ar-IQ" sz="2400" dirty="0">
              <a:solidFill>
                <a:schemeClr val="bg1"/>
              </a:solidFill>
            </a:endParaRPr>
          </a:p>
        </p:txBody>
      </p:sp>
      <p:pic>
        <p:nvPicPr>
          <p:cNvPr id="3" name="صورة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7272808" cy="357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50652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2"/>
          <p:cNvSpPr txBox="1"/>
          <p:nvPr/>
        </p:nvSpPr>
        <p:spPr>
          <a:xfrm>
            <a:off x="5580112" y="1052736"/>
            <a:ext cx="3347864" cy="18466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sz="2400" dirty="0" smtClean="0">
                <a:solidFill>
                  <a:schemeClr val="accent1"/>
                </a:solidFill>
              </a:rPr>
              <a:t>البيئة: </a:t>
            </a:r>
            <a:r>
              <a:rPr lang="ar-IQ" dirty="0" smtClean="0"/>
              <a:t>المكان الذي يوجد فيه الكائن الحي يؤثر فيه ويتأثر </a:t>
            </a:r>
            <a:r>
              <a:rPr lang="ar-IQ" dirty="0" err="1" smtClean="0"/>
              <a:t>به</a:t>
            </a:r>
            <a:r>
              <a:rPr lang="ar-IQ" dirty="0" smtClean="0"/>
              <a:t> وهي </a:t>
            </a:r>
            <a:r>
              <a:rPr lang="ar-IQ" dirty="0" err="1" smtClean="0"/>
              <a:t>نوعان  :</a:t>
            </a:r>
            <a:endParaRPr lang="ar-IQ" dirty="0" smtClean="0"/>
          </a:p>
          <a:p>
            <a:endParaRPr lang="ar-IQ" sz="24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accent1"/>
                </a:solidFill>
              </a:rPr>
              <a:t>البيئــة المائية </a:t>
            </a:r>
          </a:p>
          <a:p>
            <a:pPr>
              <a:buFont typeface="Arial" pitchFamily="34" charset="0"/>
              <a:buChar char="•"/>
            </a:pPr>
            <a:r>
              <a:rPr lang="ar-IQ" sz="2400" dirty="0" smtClean="0">
                <a:solidFill>
                  <a:schemeClr val="accent1"/>
                </a:solidFill>
              </a:rPr>
              <a:t>البيئة اليابسة </a:t>
            </a:r>
            <a:endParaRPr lang="ar-IQ" sz="2400" dirty="0">
              <a:solidFill>
                <a:schemeClr val="accent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24128" y="3429000"/>
            <a:ext cx="3240360" cy="12961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sz="2000" dirty="0" smtClean="0">
                <a:solidFill>
                  <a:schemeClr val="tx1"/>
                </a:solidFill>
              </a:rPr>
              <a:t>علم </a:t>
            </a:r>
            <a:r>
              <a:rPr lang="ar-IQ" sz="2000" dirty="0" err="1" smtClean="0">
                <a:solidFill>
                  <a:schemeClr val="tx1"/>
                </a:solidFill>
              </a:rPr>
              <a:t>البيئة </a:t>
            </a:r>
            <a:r>
              <a:rPr lang="ar-IQ" sz="2000" dirty="0" smtClean="0">
                <a:solidFill>
                  <a:schemeClr val="tx1"/>
                </a:solidFill>
              </a:rPr>
              <a:t>: </a:t>
            </a:r>
            <a:r>
              <a:rPr lang="ar-IQ" dirty="0" smtClean="0">
                <a:solidFill>
                  <a:schemeClr val="tx1"/>
                </a:solidFill>
              </a:rPr>
              <a:t>العلم الذي يهتم بدراسة العلاقات المتبادلة بين الكائنات الحية مع محيطها الخارجي ضمن نظام  معين يسمى النظام </a:t>
            </a:r>
            <a:r>
              <a:rPr lang="ar-IQ" dirty="0" err="1" smtClean="0">
                <a:solidFill>
                  <a:schemeClr val="tx1"/>
                </a:solidFill>
              </a:rPr>
              <a:t>البيئي .</a:t>
            </a:r>
            <a:endParaRPr lang="ar-IQ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71800" y="1052736"/>
            <a:ext cx="4824536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/>
            <a:r>
              <a:rPr lang="ar-IQ" sz="2000" dirty="0" smtClean="0">
                <a:solidFill>
                  <a:schemeClr val="tx1"/>
                </a:solidFill>
              </a:rPr>
              <a:t>سنتعرف خلال الدرس </a:t>
            </a:r>
            <a:r>
              <a:rPr lang="ar-IQ" sz="2000" dirty="0" err="1" smtClean="0">
                <a:solidFill>
                  <a:schemeClr val="tx1"/>
                </a:solidFill>
              </a:rPr>
              <a:t>على  :</a:t>
            </a:r>
            <a:endParaRPr lang="ar-IQ" sz="2000" dirty="0" smtClean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68144" y="2132856"/>
            <a:ext cx="2808312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ar-IQ" dirty="0" smtClean="0"/>
              <a:t>المقصود بالنظام البيئي 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5868144" y="2924944"/>
            <a:ext cx="2808312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/>
            <a:r>
              <a:rPr lang="ar-IQ" dirty="0" smtClean="0"/>
              <a:t>2.امثلة على انظمة بيئية 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5868144" y="3789040"/>
            <a:ext cx="2808312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3.مكـونات النظام </a:t>
            </a:r>
            <a:r>
              <a:rPr lang="ar-IQ" dirty="0" err="1" smtClean="0"/>
              <a:t>البيـئي .</a:t>
            </a:r>
            <a:endParaRPr lang="ar-IQ" dirty="0"/>
          </a:p>
        </p:txBody>
      </p:sp>
      <p:pic>
        <p:nvPicPr>
          <p:cNvPr id="6" name="صورة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352839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813690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964488" cy="6597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15616" y="764704"/>
            <a:ext cx="74888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 smtClean="0">
                <a:solidFill>
                  <a:srgbClr val="0070C0"/>
                </a:solidFill>
              </a:rPr>
              <a:t>النظام البيئي </a:t>
            </a:r>
          </a:p>
          <a:p>
            <a:pPr algn="ctr"/>
            <a:r>
              <a:rPr lang="ar-IQ" sz="2400" dirty="0" smtClean="0"/>
              <a:t>وهو يعني وجود كائنات حية </a:t>
            </a:r>
            <a:r>
              <a:rPr lang="ar-IQ" sz="2400" dirty="0" err="1" smtClean="0"/>
              <a:t>واخرى</a:t>
            </a:r>
            <a:r>
              <a:rPr lang="ar-IQ" sz="2400" dirty="0" smtClean="0"/>
              <a:t> غير حية متفاعلة  فيما </a:t>
            </a:r>
            <a:r>
              <a:rPr lang="ar-IQ" sz="2400" dirty="0" err="1" smtClean="0"/>
              <a:t>بينها ..</a:t>
            </a:r>
            <a:endParaRPr lang="ar-IQ" sz="2400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31840" y="2060848"/>
            <a:ext cx="360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sz="2000" dirty="0" smtClean="0">
                <a:solidFill>
                  <a:schemeClr val="tx2"/>
                </a:solidFill>
              </a:rPr>
              <a:t>مكونــات النظام البــيئي </a:t>
            </a:r>
            <a:endParaRPr lang="ar-IQ" sz="2000" dirty="0">
              <a:solidFill>
                <a:schemeClr val="tx2"/>
              </a:solidFill>
            </a:endParaRPr>
          </a:p>
        </p:txBody>
      </p:sp>
      <p:cxnSp>
        <p:nvCxnSpPr>
          <p:cNvPr id="9" name="رابط مستقيم 8"/>
          <p:cNvCxnSpPr>
            <a:stCxn id="5" idx="2"/>
          </p:cNvCxnSpPr>
          <p:nvPr/>
        </p:nvCxnSpPr>
        <p:spPr>
          <a:xfrm>
            <a:off x="4932040" y="2460958"/>
            <a:ext cx="0" cy="60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3059832" y="3068960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6876256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3059832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868144" y="3429000"/>
            <a:ext cx="1872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>
                <a:solidFill>
                  <a:schemeClr val="tx2"/>
                </a:solidFill>
              </a:rPr>
              <a:t>مكـــونات حية</a:t>
            </a:r>
            <a:endParaRPr lang="ar-IQ" sz="2000" dirty="0">
              <a:solidFill>
                <a:schemeClr val="tx2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051720" y="3356992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>
                <a:solidFill>
                  <a:schemeClr val="tx2"/>
                </a:solidFill>
              </a:rPr>
              <a:t>مكــونات غير حية </a:t>
            </a:r>
            <a:endParaRPr lang="ar-IQ" sz="2000" dirty="0">
              <a:solidFill>
                <a:schemeClr val="tx2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7020272" y="371703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5940152" y="42930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8820472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>
            <a:off x="7236296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5940152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8244408" y="4725144"/>
            <a:ext cx="899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منتجات</a:t>
            </a:r>
            <a:endParaRPr lang="ar-IQ" sz="2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6732240" y="4653136"/>
            <a:ext cx="1125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مستهلكات</a:t>
            </a:r>
            <a:endParaRPr lang="ar-IQ" sz="2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5148064" y="4581128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محللات</a:t>
            </a:r>
            <a:endParaRPr lang="ar-IQ" sz="2000" dirty="0"/>
          </a:p>
        </p:txBody>
      </p:sp>
      <p:cxnSp>
        <p:nvCxnSpPr>
          <p:cNvPr id="44" name="رابط مستقيم 43"/>
          <p:cNvCxnSpPr/>
          <p:nvPr/>
        </p:nvCxnSpPr>
        <p:spPr>
          <a:xfrm>
            <a:off x="2915816" y="36450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>
            <a:off x="251520" y="4005064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>
            <a:off x="251520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4788024" y="40050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4283968" y="5013176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/>
              <a:t>التربة</a:t>
            </a:r>
            <a:endParaRPr lang="ar-IQ" sz="2000" dirty="0"/>
          </a:p>
        </p:txBody>
      </p:sp>
      <p:cxnSp>
        <p:nvCxnSpPr>
          <p:cNvPr id="63" name="رابط كسهم مستقيم 62"/>
          <p:cNvCxnSpPr/>
          <p:nvPr/>
        </p:nvCxnSpPr>
        <p:spPr>
          <a:xfrm>
            <a:off x="3995936" y="40050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/>
          <p:cNvSpPr txBox="1"/>
          <p:nvPr/>
        </p:nvSpPr>
        <p:spPr>
          <a:xfrm>
            <a:off x="3491880" y="5013176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/>
              <a:t>المياه</a:t>
            </a:r>
            <a:endParaRPr lang="ar-IQ" sz="2000" dirty="0"/>
          </a:p>
        </p:txBody>
      </p:sp>
      <p:cxnSp>
        <p:nvCxnSpPr>
          <p:cNvPr id="66" name="رابط كسهم مستقيم 65"/>
          <p:cNvCxnSpPr/>
          <p:nvPr/>
        </p:nvCxnSpPr>
        <p:spPr>
          <a:xfrm>
            <a:off x="2915816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2267744" y="4941168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الغازات</a:t>
            </a:r>
            <a:endParaRPr lang="ar-IQ" sz="2000" dirty="0"/>
          </a:p>
        </p:txBody>
      </p:sp>
      <p:cxnSp>
        <p:nvCxnSpPr>
          <p:cNvPr id="69" name="رابط كسهم مستقيم 68"/>
          <p:cNvCxnSpPr/>
          <p:nvPr/>
        </p:nvCxnSpPr>
        <p:spPr>
          <a:xfrm>
            <a:off x="1475656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>
            <a:off x="971600" y="4941168"/>
            <a:ext cx="11521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الطاقة الشمسية</a:t>
            </a:r>
            <a:endParaRPr lang="ar-IQ" sz="2000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0" y="4941168"/>
            <a:ext cx="12596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/>
              <a:t>       المناخ</a:t>
            </a:r>
            <a:endParaRPr lang="ar-IQ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امثلــــــــــة على الانظمة البيئيـة </a:t>
            </a:r>
            <a:endParaRPr lang="ar-IQ" dirty="0"/>
          </a:p>
        </p:txBody>
      </p:sp>
      <p:pic>
        <p:nvPicPr>
          <p:cNvPr id="8" name="عنصر نائب للمحتوى 7" descr="l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38600" cy="3384376"/>
          </a:xfrm>
        </p:spPr>
      </p:pic>
      <p:pic>
        <p:nvPicPr>
          <p:cNvPr id="6" name="عنصر نائب للمحتوى 5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960440" cy="3312368"/>
          </a:xfrm>
        </p:spPr>
      </p:pic>
      <p:sp>
        <p:nvSpPr>
          <p:cNvPr id="7" name="مربع نص 6"/>
          <p:cNvSpPr txBox="1"/>
          <p:nvPr/>
        </p:nvSpPr>
        <p:spPr>
          <a:xfrm>
            <a:off x="5724128" y="5805264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>
                <a:solidFill>
                  <a:srgbClr val="FF0000"/>
                </a:solidFill>
              </a:rPr>
              <a:t>الصـحراء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87624" y="5805264"/>
            <a:ext cx="2736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 smtClean="0">
                <a:solidFill>
                  <a:srgbClr val="FF0000"/>
                </a:solidFill>
              </a:rPr>
              <a:t>البـــحار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عنصر نائب للمحتوى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572000" cy="3240359"/>
          </a:xfrm>
        </p:spPr>
      </p:pic>
      <p:pic>
        <p:nvPicPr>
          <p:cNvPr id="7" name="عنصر نائب للمحتوى 6" descr="5th grade equari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898776" cy="3456384"/>
          </a:xfrm>
        </p:spPr>
      </p:pic>
      <p:sp>
        <p:nvSpPr>
          <p:cNvPr id="6" name="مربع نص 5"/>
          <p:cNvSpPr txBox="1"/>
          <p:nvPr/>
        </p:nvSpPr>
        <p:spPr>
          <a:xfrm>
            <a:off x="899592" y="5805264"/>
            <a:ext cx="2592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 smtClean="0">
                <a:solidFill>
                  <a:srgbClr val="FF0000"/>
                </a:solidFill>
              </a:rPr>
              <a:t>المـــدرسـة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نزي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84887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 smtClean="0">
                <a:solidFill>
                  <a:srgbClr val="FF0000"/>
                </a:solidFill>
              </a:rPr>
              <a:t>دورات العناصر في الطبيعة </a:t>
            </a:r>
          </a:p>
          <a:p>
            <a:pPr algn="ctr"/>
            <a:endParaRPr lang="ar-IQ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sz="2400" dirty="0" smtClean="0">
                <a:solidFill>
                  <a:srgbClr val="FF0000"/>
                </a:solidFill>
              </a:rPr>
              <a:t>دورة </a:t>
            </a:r>
            <a:r>
              <a:rPr lang="ar-IQ" sz="2400" dirty="0" err="1" smtClean="0">
                <a:solidFill>
                  <a:srgbClr val="FF0000"/>
                </a:solidFill>
              </a:rPr>
              <a:t>الكاربـون</a:t>
            </a:r>
            <a:r>
              <a:rPr lang="ar-IQ" sz="2400" dirty="0" smtClean="0">
                <a:solidFill>
                  <a:srgbClr val="FF0000"/>
                </a:solidFill>
              </a:rPr>
              <a:t>_الاوكسجين </a:t>
            </a:r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4" name="صورة 3" descr="دورة الكربو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7108998" cy="406370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i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20882"/>
            <a:ext cx="5832648" cy="563245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23928" y="980728"/>
            <a:ext cx="5040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>
                <a:solidFill>
                  <a:srgbClr val="FF0000"/>
                </a:solidFill>
              </a:rPr>
              <a:t>2-دورة النتروجين</a:t>
            </a:r>
          </a:p>
          <a:p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3" name="صورة 2" descr="تنزي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98477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067944" y="1052736"/>
            <a:ext cx="4896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>
                <a:solidFill>
                  <a:srgbClr val="FF0000"/>
                </a:solidFill>
              </a:rPr>
              <a:t>3-دورة المــــــاء </a:t>
            </a:r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5" name="صورة 4" descr="7DV6LqG2CLeyvvp5AJaCMtz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33670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ذر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196752"/>
            <a:ext cx="3024336" cy="201622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995936" y="908720"/>
            <a:ext cx="51480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 err="1" smtClean="0"/>
              <a:t>الذرة </a:t>
            </a:r>
            <a:r>
              <a:rPr lang="ar-IQ" sz="2400" dirty="0" smtClean="0"/>
              <a:t>: تتكون من نواة في مركزها وعدد من الالكترونات تتحرك في أغلفة تبعد بمسافة كبيرة </a:t>
            </a:r>
            <a:r>
              <a:rPr lang="ar-IQ" sz="2400" dirty="0" err="1" smtClean="0"/>
              <a:t>جدآ</a:t>
            </a:r>
            <a:r>
              <a:rPr lang="ar-IQ" sz="2400" dirty="0" smtClean="0"/>
              <a:t> </a:t>
            </a:r>
            <a:r>
              <a:rPr lang="ar-IQ" sz="2400" dirty="0" err="1" smtClean="0"/>
              <a:t>نسبيآ</a:t>
            </a:r>
            <a:r>
              <a:rPr lang="ar-IQ" sz="2400" dirty="0" smtClean="0"/>
              <a:t> عن النواة </a:t>
            </a:r>
          </a:p>
          <a:p>
            <a:pPr algn="ctr"/>
            <a:endParaRPr lang="ar-IQ" sz="2400" dirty="0"/>
          </a:p>
          <a:p>
            <a:pPr algn="ctr"/>
            <a:r>
              <a:rPr lang="ar-IQ" sz="2400" dirty="0" err="1" smtClean="0"/>
              <a:t>النواة </a:t>
            </a:r>
            <a:r>
              <a:rPr lang="ar-IQ" sz="2400" dirty="0" smtClean="0"/>
              <a:t>: منطقة ذات كثافة كتلية عالية تقع في مركز الذرة ولها شحنة كهربائية موجبة وتشغل </a:t>
            </a:r>
            <a:r>
              <a:rPr lang="ar-IQ" sz="2400" dirty="0" err="1" smtClean="0"/>
              <a:t>حجمآ</a:t>
            </a:r>
            <a:r>
              <a:rPr lang="ar-IQ" sz="2400" dirty="0" smtClean="0"/>
              <a:t> </a:t>
            </a:r>
            <a:r>
              <a:rPr lang="ar-IQ" sz="2400" dirty="0" err="1" smtClean="0"/>
              <a:t>صغيرآ</a:t>
            </a:r>
            <a:r>
              <a:rPr lang="ar-IQ" sz="2400" dirty="0" smtClean="0"/>
              <a:t> وهي تشمل معظم كتلة </a:t>
            </a:r>
            <a:r>
              <a:rPr lang="ar-IQ" sz="2400" dirty="0" err="1" smtClean="0"/>
              <a:t>الذرة .</a:t>
            </a:r>
            <a:endParaRPr lang="ar-IQ" sz="2400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1691680" y="4005064"/>
            <a:ext cx="6336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dirty="0" smtClean="0"/>
              <a:t>النواة</a:t>
            </a:r>
            <a:endParaRPr lang="ar-IQ" sz="2800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932040" y="4437112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3995936" y="4437112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292080" y="508518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البروتونــــــــات</a:t>
            </a:r>
            <a:endParaRPr lang="ar-IQ" sz="2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987824" y="5157192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err="1" smtClean="0"/>
              <a:t>النيوترونـــــــات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ذرة تركيبه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052736"/>
            <a:ext cx="7344816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اغلفة الذرة </a:t>
            </a:r>
            <a:endParaRPr lang="ar-IQ" sz="24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" name="عنصر نائب للصورة 7" descr="تنزيل (1)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4" b="60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5796136" y="908720"/>
          <a:ext cx="316835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179512" y="1124744"/>
            <a:ext cx="6048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/>
              <a:t> </a:t>
            </a:r>
            <a:r>
              <a:rPr lang="ar-IQ" dirty="0" err="1" smtClean="0"/>
              <a:t>البروتونات </a:t>
            </a:r>
            <a:r>
              <a:rPr lang="ar-IQ" dirty="0" smtClean="0"/>
              <a:t>: جسيمات متناهية في الصغر تستقر ضمن النواة شحنتها موجبة تساوي بالمقدار شحنة الالكترون </a:t>
            </a:r>
            <a:r>
              <a:rPr lang="ar-IQ" dirty="0" err="1" smtClean="0"/>
              <a:t>السالبة .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39552" y="2420888"/>
            <a:ext cx="55446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err="1" smtClean="0"/>
              <a:t>النيوترونات</a:t>
            </a:r>
            <a:r>
              <a:rPr lang="ar-IQ" dirty="0" smtClean="0"/>
              <a:t> :جسيمات </a:t>
            </a:r>
            <a:r>
              <a:rPr lang="ar-IQ" dirty="0" err="1" smtClean="0"/>
              <a:t>متناهيه</a:t>
            </a:r>
            <a:r>
              <a:rPr lang="ar-IQ" dirty="0" smtClean="0"/>
              <a:t> في الصغر تستقر ضمن النواة وهي متعادلة الشحنة </a:t>
            </a:r>
            <a:r>
              <a:rPr lang="ar-IQ" dirty="0" err="1" smtClean="0"/>
              <a:t>الكهربائية .</a:t>
            </a:r>
            <a:endParaRPr lang="ar-IQ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3356992"/>
            <a:ext cx="6057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err="1" smtClean="0"/>
              <a:t>الالكترونات </a:t>
            </a:r>
            <a:r>
              <a:rPr lang="ar-IQ" dirty="0" smtClean="0"/>
              <a:t>: جسيمات متناهية </a:t>
            </a:r>
            <a:r>
              <a:rPr lang="ar-IQ" dirty="0" err="1" smtClean="0"/>
              <a:t>جدآ</a:t>
            </a:r>
            <a:r>
              <a:rPr lang="ar-IQ" dirty="0" smtClean="0"/>
              <a:t> في الصغر وتحمل شحنة سالبة وتوجد حول النواة في اغلفة </a:t>
            </a:r>
            <a:r>
              <a:rPr lang="ar-IQ" dirty="0" err="1" smtClean="0"/>
              <a:t>محددة .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043608" y="4581128"/>
            <a:ext cx="496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العدد </a:t>
            </a:r>
            <a:r>
              <a:rPr lang="ar-IQ" dirty="0" err="1" smtClean="0"/>
              <a:t>الذري </a:t>
            </a:r>
            <a:r>
              <a:rPr lang="ar-IQ" dirty="0" smtClean="0"/>
              <a:t>: هو عدد البروتونات التي تحتويها نواة ذرة </a:t>
            </a:r>
            <a:r>
              <a:rPr lang="ar-IQ" dirty="0" err="1" smtClean="0"/>
              <a:t>العنصر 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115616" y="5013176"/>
            <a:ext cx="7776864" cy="1152128"/>
          </a:xfrm>
          <a:prstGeom prst="ellipse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العناصر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النبيلة 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العناصر التي تكون </a:t>
            </a:r>
            <a:r>
              <a:rPr lang="ar-IQ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ذراتها</a:t>
            </a:r>
            <a:r>
              <a:rPr lang="ar-IQ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ذات اغلفة خارجية مملوءة بالالكترونات </a:t>
            </a: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صورة 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356595" cy="223224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619672" y="98072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Na</a:t>
            </a:r>
            <a:r>
              <a:rPr lang="ar-IQ" dirty="0" smtClean="0"/>
              <a:t>الصوديوم </a:t>
            </a:r>
            <a:endParaRPr lang="ar-IQ" dirty="0"/>
          </a:p>
        </p:txBody>
      </p:sp>
      <p:pic>
        <p:nvPicPr>
          <p:cNvPr id="5" name="صورة 4" descr="atom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396044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ثاني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76863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</TotalTime>
  <Words>970</Words>
  <Application>Microsoft Office PowerPoint</Application>
  <PresentationFormat>عرض على الشاشة (3:4)‏</PresentationFormat>
  <Paragraphs>143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تدفق</vt:lpstr>
      <vt:lpstr>العناصر والترابط الكيميائي</vt:lpstr>
      <vt:lpstr>الشريحة 2</vt:lpstr>
      <vt:lpstr>الشريحة 3</vt:lpstr>
      <vt:lpstr>الشريحة 4</vt:lpstr>
      <vt:lpstr>الشريحة 5</vt:lpstr>
      <vt:lpstr>اغلفة الذرة </vt:lpstr>
      <vt:lpstr>الشريحة 7</vt:lpstr>
      <vt:lpstr>الشريحة 8</vt:lpstr>
      <vt:lpstr>الشريحة 9</vt:lpstr>
      <vt:lpstr>الشريحة 10</vt:lpstr>
      <vt:lpstr>ا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خـــــــواص المركبـــات الأيونية والتساهمية </vt:lpstr>
      <vt:lpstr>الصيغ والمعادلات الكيميائية </vt:lpstr>
      <vt:lpstr>الشريحة 22</vt:lpstr>
      <vt:lpstr>الشريحة 23</vt:lpstr>
      <vt:lpstr>التفاعــلات الكيـميائـــــــــية وأنواعــــــــــــــــــها 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امثلــــــــــة على الانظمة البيئيـة 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العناصر والترابط الكيميائي</dc:title>
  <dc:creator>Maher Fattouh</dc:creator>
  <cp:lastModifiedBy>Maher Fattouh</cp:lastModifiedBy>
  <cp:revision>57</cp:revision>
  <dcterms:created xsi:type="dcterms:W3CDTF">2019-10-23T17:16:15Z</dcterms:created>
  <dcterms:modified xsi:type="dcterms:W3CDTF">2020-01-11T18:17:25Z</dcterms:modified>
</cp:coreProperties>
</file>