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2" r:id="rId3"/>
    <p:sldId id="263" r:id="rId4"/>
    <p:sldId id="264" r:id="rId5"/>
    <p:sldId id="266" r:id="rId6"/>
    <p:sldId id="265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3158AED-425B-4FAF-A1B7-9F4F03B19B54}" type="datetimeFigureOut">
              <a:rPr lang="ar-SA" smtClean="0"/>
              <a:pPr/>
              <a:t>21/06/1439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56B4EDA-9362-4F55-8D93-634F6867C4DE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5665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6B4EDA-9362-4F55-8D93-634F6867C4DE}" type="slidenum">
              <a:rPr lang="ar-SA" smtClean="0"/>
              <a:pPr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6591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6B4EDA-9362-4F55-8D93-634F6867C4DE}" type="slidenum">
              <a:rPr lang="ar-SA" smtClean="0"/>
              <a:pPr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32491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القافية</a:t>
            </a:r>
            <a:endParaRPr lang="ar-S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685799"/>
          </a:xfrm>
        </p:spPr>
        <p:txBody>
          <a:bodyPr>
            <a:noAutofit/>
          </a:bodyPr>
          <a:lstStyle/>
          <a:p>
            <a:pPr algn="ctr" rtl="1">
              <a:buNone/>
            </a:pPr>
            <a:r>
              <a:rPr lang="ar-SA" sz="4400" dirty="0" smtClean="0">
                <a:latin typeface="Traditional Arabic" pitchFamily="18" charset="-78"/>
                <a:cs typeface="Traditional Arabic" pitchFamily="2" charset="-78"/>
              </a:rPr>
              <a:t>أرقٌ على أرقٍ ومثليَ يأرقُ ///  وجوىً يزيد وعبرةٌ</a:t>
            </a:r>
            <a:r>
              <a:rPr lang="ar-SA" sz="4400" b="1" dirty="0" smtClean="0">
                <a:latin typeface="Traditional Arabic" pitchFamily="18" charset="-78"/>
                <a:cs typeface="Traditional Arabic" pitchFamily="2" charset="-78"/>
              </a:rPr>
              <a:t> </a:t>
            </a:r>
            <a:r>
              <a:rPr lang="ar-SA" sz="4400" dirty="0" smtClean="0">
                <a:latin typeface="Traditional Arabic" pitchFamily="18" charset="-78"/>
                <a:cs typeface="Traditional Arabic" pitchFamily="2" charset="-78"/>
              </a:rPr>
              <a:t>تَتَرَقْرَقُ</a:t>
            </a:r>
            <a:endParaRPr lang="ar-SA" sz="4400" dirty="0">
              <a:latin typeface="Traditional Arabic" pitchFamily="18" charset="-78"/>
              <a:cs typeface="Traditional Arabic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92171" y="2382612"/>
            <a:ext cx="46482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TextBox 11"/>
          <p:cNvSpPr txBox="1"/>
          <p:nvPr/>
        </p:nvSpPr>
        <p:spPr>
          <a:xfrm>
            <a:off x="609600" y="5105400"/>
            <a:ext cx="83058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SA" sz="3200" b="1" dirty="0" smtClean="0"/>
              <a:t>القافية: </a:t>
            </a:r>
            <a:r>
              <a:rPr lang="ar-SA" sz="3200" dirty="0" smtClean="0"/>
              <a:t>من آخر حرف في البيت إلى أول ساكن يليه مع المتحرك الذي قبل الساكن </a:t>
            </a:r>
            <a:r>
              <a:rPr lang="ar-SA" sz="2400" dirty="0" smtClean="0"/>
              <a:t>(حسب تعريف الخليل الفراهيدي)</a:t>
            </a:r>
            <a:endParaRPr lang="ar-SA" sz="3200" dirty="0"/>
          </a:p>
        </p:txBody>
      </p:sp>
      <p:sp>
        <p:nvSpPr>
          <p:cNvPr id="5" name="Rectangle 4"/>
          <p:cNvSpPr/>
          <p:nvPr/>
        </p:nvSpPr>
        <p:spPr>
          <a:xfrm>
            <a:off x="61950" y="1607544"/>
            <a:ext cx="1328700" cy="6771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ctr" rtl="1">
              <a:spcBef>
                <a:spcPct val="20000"/>
              </a:spcBef>
              <a:buFont typeface="Arial" pitchFamily="34" charset="0"/>
              <a:buNone/>
            </a:pPr>
            <a:r>
              <a:rPr lang="ar-SA" sz="4400" dirty="0">
                <a:latin typeface="Traditional Arabic" pitchFamily="18" charset="-78"/>
                <a:cs typeface="Traditional Arabic" pitchFamily="2" charset="-78"/>
              </a:rPr>
              <a:t>رَقْرَقُ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2477 L 0.01284 -0.19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-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44566 0.371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74" y="1858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44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animBg="1"/>
      <p:bldP spid="12" grpId="0" animBg="1"/>
      <p:bldP spid="5" grpId="0"/>
      <p:bldP spid="5" grpId="1"/>
      <p:bldP spid="5" grpId="2"/>
      <p:bldP spid="5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مثال 2</a:t>
            </a:r>
            <a:endParaRPr lang="ar-S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685799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ar-SA" sz="4400" dirty="0" smtClean="0">
                <a:latin typeface="Traditional Arabic" pitchFamily="18" charset="-78"/>
                <a:cs typeface="Traditional Arabic" pitchFamily="2" charset="-78"/>
              </a:rPr>
              <a:t>جهد الصبابة أن تكون كما أرى // عين مسهّدةٌ وقَلْبٌ يَخْفِقُ</a:t>
            </a:r>
            <a:endParaRPr lang="ar-SA" sz="4400" dirty="0">
              <a:latin typeface="Traditional Arabic" pitchFamily="18" charset="-78"/>
              <a:cs typeface="Traditional Arabic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68826" y="1600201"/>
            <a:ext cx="12520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ar-SA" sz="4400" dirty="0" smtClean="0">
                <a:latin typeface="Traditional Arabic" pitchFamily="18" charset="-78"/>
                <a:cs typeface="Traditional Arabic" pitchFamily="2" charset="-78"/>
              </a:rPr>
              <a:t>يَخْفِقُ</a:t>
            </a:r>
            <a:endParaRPr lang="ar-SA" sz="4400" dirty="0">
              <a:latin typeface="Traditional Arabic" pitchFamily="18" charset="-78"/>
              <a:cs typeface="Traditional Arabic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44358 0.2888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70" y="144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/>
      <p:bldP spid="3" grpId="1" build="allAtOnce"/>
      <p:bldP spid="3" grpId="2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533400" y="1872243"/>
            <a:ext cx="9601200" cy="102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4400" b="1" dirty="0">
                <a:cs typeface="Traditional Arabic" panose="02010000000000000000" pitchFamily="2" charset="-78"/>
              </a:rPr>
              <a:t>لا تقلْ أصلي وفَصْلي </a:t>
            </a:r>
            <a:r>
              <a:rPr lang="ar-JO" sz="4400" b="1" dirty="0" smtClean="0">
                <a:cs typeface="Traditional Arabic" panose="02010000000000000000" pitchFamily="2" charset="-78"/>
              </a:rPr>
              <a:t>أبَداً</a:t>
            </a:r>
            <a:r>
              <a:rPr lang="ar-SA" sz="4400" b="1" dirty="0" smtClean="0">
                <a:cs typeface="Traditional Arabic" panose="02010000000000000000" pitchFamily="2" charset="-78"/>
              </a:rPr>
              <a:t> /// </a:t>
            </a:r>
            <a:r>
              <a:rPr lang="ar-JO" sz="4400" b="1" dirty="0">
                <a:cs typeface="Traditional Arabic" panose="02010000000000000000" pitchFamily="2" charset="-78"/>
              </a:rPr>
              <a:t>إنّما أصْلُ الفتى ما قَدْ </a:t>
            </a:r>
            <a:r>
              <a:rPr lang="ar-JO" sz="4400" b="1" dirty="0" smtClean="0">
                <a:cs typeface="Traditional Arabic" panose="02010000000000000000" pitchFamily="2" charset="-78"/>
              </a:rPr>
              <a:t>حَصَلْ</a:t>
            </a:r>
            <a:endParaRPr lang="ar-SA" sz="4400" b="1" dirty="0">
              <a:cs typeface="Traditional Arabic" panose="020100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600200" y="2100843"/>
            <a:ext cx="1600200" cy="734516"/>
          </a:xfrm>
          <a:prstGeom prst="rect">
            <a:avLst/>
          </a:prstGeom>
          <a:solidFill>
            <a:schemeClr val="accent1">
              <a:alpha val="1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ar-SA" dirty="0" smtClean="0"/>
              <a:t>مثال 3</a:t>
            </a:r>
            <a:endParaRPr lang="ar-SA" dirty="0"/>
          </a:p>
        </p:txBody>
      </p:sp>
      <p:sp>
        <p:nvSpPr>
          <p:cNvPr id="3" name="Rectangle 2"/>
          <p:cNvSpPr/>
          <p:nvPr/>
        </p:nvSpPr>
        <p:spPr>
          <a:xfrm>
            <a:off x="990600" y="3200400"/>
            <a:ext cx="7696200" cy="3505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dirty="0" smtClean="0"/>
              <a:t>ملاحظات على القافية</a:t>
            </a:r>
          </a:p>
          <a:p>
            <a:pPr algn="r" rtl="1"/>
            <a:r>
              <a:rPr lang="ar-SA" sz="4000" dirty="0" smtClean="0">
                <a:solidFill>
                  <a:schemeClr val="tx1"/>
                </a:solidFill>
              </a:rPr>
              <a:t>- تختلف القافية من بيت إلى آخر في القصيدة الواحدة</a:t>
            </a:r>
          </a:p>
          <a:p>
            <a:pPr marL="571500" indent="-571500" algn="r" rtl="1">
              <a:buFontTx/>
              <a:buChar char="-"/>
            </a:pPr>
            <a:r>
              <a:rPr lang="ar-SA" sz="4000" dirty="0" smtClean="0">
                <a:solidFill>
                  <a:srgbClr val="C00000"/>
                </a:solidFill>
              </a:rPr>
              <a:t>قد تأتي القافية جزءاً من كلمة، أو كلمة كاملة، أو أكثر من كلمة.</a:t>
            </a:r>
          </a:p>
          <a:p>
            <a:pPr marL="571500" indent="-571500" algn="r" rtl="1">
              <a:buFontTx/>
              <a:buChar char="-"/>
            </a:pPr>
            <a:r>
              <a:rPr lang="ar-SA" sz="4000" dirty="0" smtClean="0">
                <a:solidFill>
                  <a:srgbClr val="C00000"/>
                </a:solidFill>
              </a:rPr>
              <a:t>تعامل حروف المد كحروف ساكنة.</a:t>
            </a:r>
            <a:endParaRPr lang="ar-SA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05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5 -0.00393 L 0.1875 -0.003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الرويّ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81199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Low" rtl="1">
              <a:lnSpc>
                <a:spcPct val="150000"/>
              </a:lnSpc>
            </a:pPr>
            <a:r>
              <a:rPr lang="ar-SA" sz="4400" dirty="0" smtClean="0">
                <a:cs typeface="Traditional Arabic" panose="02010000000000000000" pitchFamily="2" charset="-78"/>
              </a:rPr>
              <a:t>هو الحرف الذي تُبنى عليه القصيدة، ويتكرر في نهاية أبياتها، </a:t>
            </a:r>
            <a:r>
              <a:rPr lang="ar-SA" sz="4400" dirty="0">
                <a:cs typeface="Traditional Arabic" panose="02010000000000000000" pitchFamily="2" charset="-78"/>
              </a:rPr>
              <a:t>وتسمى </a:t>
            </a:r>
            <a:r>
              <a:rPr lang="ar-SA" sz="4400" dirty="0" smtClean="0">
                <a:cs typeface="Traditional Arabic" panose="02010000000000000000" pitchFamily="2" charset="-78"/>
              </a:rPr>
              <a:t>به.</a:t>
            </a:r>
          </a:p>
        </p:txBody>
      </p:sp>
    </p:spTree>
    <p:extLst>
      <p:ext uri="{BB962C8B-B14F-4D97-AF65-F5344CB8AC3E}">
        <p14:creationId xmlns:p14="http://schemas.microsoft.com/office/powerpoint/2010/main" val="33157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" y="304800"/>
            <a:ext cx="8510588" cy="5638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219200"/>
            <a:ext cx="1066800" cy="533400"/>
          </a:xfrm>
        </p:spPr>
        <p:txBody>
          <a:bodyPr>
            <a:normAutofit fontScale="90000"/>
          </a:bodyPr>
          <a:lstStyle/>
          <a:p>
            <a:r>
              <a:rPr lang="ar-SA" b="1" dirty="0" smtClean="0">
                <a:solidFill>
                  <a:srgbClr val="C00000"/>
                </a:solidFill>
              </a:rPr>
              <a:t>الباء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2400" y="20574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C00000"/>
                </a:solidFill>
              </a:rPr>
              <a:t>الحاء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52400" y="29718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C00000"/>
                </a:solidFill>
              </a:rPr>
              <a:t>النون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2400" y="38862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C00000"/>
                </a:solidFill>
              </a:rPr>
              <a:t>الهمزة</a:t>
            </a:r>
            <a:endParaRPr lang="ar-SA" b="1" dirty="0">
              <a:solidFill>
                <a:srgbClr val="C0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52400" y="50292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C00000"/>
                </a:solidFill>
              </a:rPr>
              <a:t>الهاء</a:t>
            </a:r>
            <a:endParaRPr lang="ar-SA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4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457200"/>
            <a:ext cx="8124825" cy="589213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1066800"/>
            <a:ext cx="1066800" cy="533400"/>
          </a:xfrm>
        </p:spPr>
        <p:txBody>
          <a:bodyPr>
            <a:normAutofit fontScale="90000"/>
          </a:bodyPr>
          <a:lstStyle/>
          <a:p>
            <a:r>
              <a:rPr lang="ar-SA" dirty="0" smtClean="0">
                <a:solidFill>
                  <a:srgbClr val="C00000"/>
                </a:solidFill>
              </a:rPr>
              <a:t>التاء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19050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dirty="0" smtClean="0">
                <a:solidFill>
                  <a:srgbClr val="C00000"/>
                </a:solidFill>
              </a:rPr>
              <a:t>التاء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33400" y="26670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dirty="0" smtClean="0">
                <a:solidFill>
                  <a:srgbClr val="C00000"/>
                </a:solidFill>
              </a:rPr>
              <a:t>الباء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3400" y="32766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dirty="0" smtClean="0">
                <a:solidFill>
                  <a:srgbClr val="C00000"/>
                </a:solidFill>
              </a:rPr>
              <a:t>الباء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3400" y="38862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dirty="0" smtClean="0">
                <a:solidFill>
                  <a:srgbClr val="C00000"/>
                </a:solidFill>
              </a:rPr>
              <a:t>الميم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3400" y="46482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dirty="0" smtClean="0">
                <a:solidFill>
                  <a:srgbClr val="C00000"/>
                </a:solidFill>
              </a:rPr>
              <a:t>الهاء</a:t>
            </a:r>
            <a:endParaRPr lang="ar-SA" dirty="0">
              <a:solidFill>
                <a:srgbClr val="C0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33400" y="5562600"/>
            <a:ext cx="1066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dirty="0" smtClean="0">
                <a:solidFill>
                  <a:srgbClr val="C00000"/>
                </a:solidFill>
              </a:rPr>
              <a:t>الهاء</a:t>
            </a:r>
            <a:endParaRPr lang="ar-SA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81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ملاحظات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2500"/>
          </a:bodyPr>
          <a:lstStyle/>
          <a:p>
            <a:pPr lvl="0" algn="justLow" rtl="1">
              <a:lnSpc>
                <a:spcPct val="150000"/>
              </a:lnSpc>
            </a:pPr>
            <a:r>
              <a:rPr lang="ar-JO" sz="4000" b="1" dirty="0" smtClean="0">
                <a:cs typeface="Traditional Arabic" panose="02010000000000000000" pitchFamily="2" charset="-78"/>
              </a:rPr>
              <a:t>يتكرر</a:t>
            </a:r>
            <a:r>
              <a:rPr lang="ar-SA" sz="4000" b="1" dirty="0" smtClean="0">
                <a:cs typeface="Traditional Arabic" panose="02010000000000000000" pitchFamily="2" charset="-78"/>
              </a:rPr>
              <a:t> الرويّ</a:t>
            </a:r>
            <a:r>
              <a:rPr lang="ar-JO" sz="4000" b="1" dirty="0" smtClean="0">
                <a:cs typeface="Traditional Arabic" panose="02010000000000000000" pitchFamily="2" charset="-78"/>
              </a:rPr>
              <a:t> </a:t>
            </a:r>
            <a:r>
              <a:rPr lang="ar-JO" sz="4000" b="1" dirty="0">
                <a:cs typeface="Traditional Arabic" panose="02010000000000000000" pitchFamily="2" charset="-78"/>
              </a:rPr>
              <a:t>في نهاية أبيات القصيدة.</a:t>
            </a:r>
            <a:endParaRPr lang="en-US" sz="4000" dirty="0">
              <a:cs typeface="Traditional Arabic" panose="02010000000000000000" pitchFamily="2" charset="-78"/>
            </a:endParaRPr>
          </a:p>
          <a:p>
            <a:pPr lvl="0" algn="justLow" rtl="1">
              <a:lnSpc>
                <a:spcPct val="150000"/>
              </a:lnSpc>
            </a:pPr>
            <a:r>
              <a:rPr lang="ar-JO" sz="4000" b="1" dirty="0">
                <a:cs typeface="Traditional Arabic" panose="02010000000000000000" pitchFamily="2" charset="-78"/>
              </a:rPr>
              <a:t>جميع الحروف تصلح أن تكون </a:t>
            </a:r>
            <a:r>
              <a:rPr lang="ar-JO" sz="4000" b="1" dirty="0" smtClean="0">
                <a:cs typeface="Traditional Arabic" panose="02010000000000000000" pitchFamily="2" charset="-78"/>
              </a:rPr>
              <a:t>روي</a:t>
            </a:r>
            <a:r>
              <a:rPr lang="ar-SA" sz="4000" b="1" dirty="0" smtClean="0">
                <a:cs typeface="Traditional Arabic" panose="02010000000000000000" pitchFamily="2" charset="-78"/>
              </a:rPr>
              <a:t>ًّ</a:t>
            </a:r>
            <a:r>
              <a:rPr lang="ar-JO" sz="4000" b="1" dirty="0" smtClean="0">
                <a:cs typeface="Traditional Arabic" panose="02010000000000000000" pitchFamily="2" charset="-78"/>
              </a:rPr>
              <a:t>ا </a:t>
            </a:r>
            <a:r>
              <a:rPr lang="ar-JO" sz="4000" b="1" dirty="0">
                <a:cs typeface="Traditional Arabic" panose="02010000000000000000" pitchFamily="2" charset="-78"/>
              </a:rPr>
              <a:t>عدا حروف المدّ الساكنة</a:t>
            </a:r>
            <a:r>
              <a:rPr lang="ar-JO" sz="4000" b="1" dirty="0" smtClean="0">
                <a:cs typeface="Traditional Arabic" panose="02010000000000000000" pitchFamily="2" charset="-78"/>
              </a:rPr>
              <a:t>.</a:t>
            </a:r>
            <a:endParaRPr lang="en-US" sz="4000" dirty="0">
              <a:cs typeface="Traditional Arabic" panose="02010000000000000000" pitchFamily="2" charset="-78"/>
            </a:endParaRPr>
          </a:p>
          <a:p>
            <a:pPr lvl="0" algn="justLow" rtl="1">
              <a:lnSpc>
                <a:spcPct val="150000"/>
              </a:lnSpc>
            </a:pPr>
            <a:r>
              <a:rPr lang="ar-JO" sz="4000" b="1" dirty="0">
                <a:cs typeface="Traditional Arabic" panose="02010000000000000000" pitchFamily="2" charset="-78"/>
              </a:rPr>
              <a:t>تكون الهاء رويًا إذا </a:t>
            </a:r>
            <a:r>
              <a:rPr lang="ar-JO" sz="4000" b="1" dirty="0" smtClean="0">
                <a:cs typeface="Traditional Arabic" panose="02010000000000000000" pitchFamily="2" charset="-78"/>
              </a:rPr>
              <a:t>س</a:t>
            </a:r>
            <a:r>
              <a:rPr lang="ar-SA" sz="4000" b="1" dirty="0" smtClean="0">
                <a:cs typeface="Traditional Arabic" panose="02010000000000000000" pitchFamily="2" charset="-78"/>
              </a:rPr>
              <a:t>ُ</a:t>
            </a:r>
            <a:r>
              <a:rPr lang="ar-JO" sz="4000" b="1" dirty="0" smtClean="0">
                <a:cs typeface="Traditional Arabic" panose="02010000000000000000" pitchFamily="2" charset="-78"/>
              </a:rPr>
              <a:t>بقت </a:t>
            </a:r>
            <a:r>
              <a:rPr lang="ar-JO" sz="4000" b="1" dirty="0">
                <a:cs typeface="Traditional Arabic" panose="02010000000000000000" pitchFamily="2" charset="-78"/>
              </a:rPr>
              <a:t>بساكن، وإذا سبقت بمتحرك فالمتحرك هو الرويّ، (سواء أكنت الهاء أصلية أم ساكنة).</a:t>
            </a:r>
            <a:endParaRPr lang="en-US" sz="4000" dirty="0">
              <a:cs typeface="Traditional Arabic" panose="02010000000000000000" pitchFamily="2" charset="-78"/>
            </a:endParaRPr>
          </a:p>
          <a:p>
            <a:pPr algn="justLow" rtl="1">
              <a:lnSpc>
                <a:spcPct val="150000"/>
              </a:lnSpc>
            </a:pPr>
            <a:endParaRPr lang="ar-SA" sz="4000" dirty="0">
              <a:cs typeface="Traditional Arabic" panose="0201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577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172</Words>
  <Application>Microsoft Office PowerPoint</Application>
  <PresentationFormat>On-screen Show (4:3)</PresentationFormat>
  <Paragraphs>33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Traditional Arabic</vt:lpstr>
      <vt:lpstr>Office Theme</vt:lpstr>
      <vt:lpstr>القافية</vt:lpstr>
      <vt:lpstr>مثال 2</vt:lpstr>
      <vt:lpstr>مثال 3</vt:lpstr>
      <vt:lpstr>الرويّ</vt:lpstr>
      <vt:lpstr>الباء</vt:lpstr>
      <vt:lpstr>التاء</vt:lpstr>
      <vt:lpstr>ملاحظات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البحر الكامل</dc:title>
  <dc:creator>samer</dc:creator>
  <cp:lastModifiedBy>samer</cp:lastModifiedBy>
  <cp:revision>88</cp:revision>
  <dcterms:created xsi:type="dcterms:W3CDTF">2006-08-16T00:00:00Z</dcterms:created>
  <dcterms:modified xsi:type="dcterms:W3CDTF">2018-03-08T07:16:03Z</dcterms:modified>
</cp:coreProperties>
</file>