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152"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1B118782-403A-4E82-88DB-D7FD1EB07455}" type="datetimeFigureOut">
              <a:rPr lang="en-US" smtClean="0"/>
              <a:pPr/>
              <a:t>10/18/2022</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4510077E-885A-4D84-811F-A04F89CED42E}" type="slidenum">
              <a:rPr lang="en-US" smtClean="0"/>
              <a:pPr/>
              <a:t>‹#›</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10077E-885A-4D84-811F-A04F89CED42E}" type="slidenum">
              <a:rPr lang="en-US" smtClean="0"/>
              <a:pPr/>
              <a:t>‹#›</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1B118782-403A-4E82-88DB-D7FD1EB07455}" type="datetimeFigureOut">
              <a:rPr lang="en-US" smtClean="0"/>
              <a:pPr/>
              <a:t>10/18/2022</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4510077E-885A-4D84-811F-A04F89CED42E}" type="slidenum">
              <a:rPr lang="en-US" smtClean="0"/>
              <a:pPr/>
              <a:t>‹#›</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10077E-885A-4D84-811F-A04F89CED42E}" type="slidenum">
              <a:rPr lang="en-US" smtClean="0"/>
              <a:pPr/>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10077E-885A-4D84-811F-A04F89CED42E}" type="slidenum">
              <a:rPr lang="en-US" smtClean="0"/>
              <a:pPr/>
              <a:t>‹#›</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10077E-885A-4D84-811F-A04F89CED42E}" type="slidenum">
              <a:rPr lang="en-US" smtClean="0"/>
              <a:pPr/>
              <a:t>‹#›</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10077E-885A-4D84-811F-A04F89CED42E}" type="slidenum">
              <a:rPr lang="en-US" smtClean="0"/>
              <a:pPr/>
              <a:t>‹#›</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10077E-885A-4D84-811F-A04F89CED42E}" type="slidenum">
              <a:rPr lang="en-US" smtClean="0"/>
              <a:pPr/>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10077E-885A-4D84-811F-A04F89CED42E}" type="slidenum">
              <a:rPr lang="en-US" smtClean="0"/>
              <a:pPr/>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10077E-885A-4D84-811F-A04F89CED42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B118782-403A-4E82-88DB-D7FD1EB07455}" type="datetimeFigureOut">
              <a:rPr lang="en-US" smtClean="0"/>
              <a:pPr/>
              <a:t>10/18/2022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10077E-885A-4D84-811F-A04F89CED42E}" type="slidenum">
              <a:rPr lang="en-US" smtClean="0"/>
              <a:pPr/>
              <a:t>‹#›</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1B118782-403A-4E82-88DB-D7FD1EB07455}" type="datetimeFigureOut">
              <a:rPr lang="en-US" smtClean="0"/>
              <a:pPr/>
              <a:t>10/18/2022</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4510077E-885A-4D84-811F-A04F89CED42E}" type="slidenum">
              <a:rPr lang="en-US" smtClean="0"/>
              <a:pPr/>
              <a:t>‹#›</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9632" y="3789040"/>
            <a:ext cx="6858000" cy="990600"/>
          </a:xfrm>
        </p:spPr>
        <p:txBody>
          <a:bodyPr>
            <a:normAutofit fontScale="90000"/>
          </a:bodyPr>
          <a:lstStyle/>
          <a:p>
            <a:pPr algn="ctr"/>
            <a:r>
              <a:rPr lang="ar-JO" b="1" dirty="0" smtClean="0">
                <a:solidFill>
                  <a:srgbClr val="0070C0"/>
                </a:solidFill>
              </a:rPr>
              <a:t>الوحدة الأولى</a:t>
            </a:r>
            <a:br>
              <a:rPr lang="ar-JO" b="1" dirty="0" smtClean="0">
                <a:solidFill>
                  <a:srgbClr val="0070C0"/>
                </a:solidFill>
              </a:rPr>
            </a:br>
            <a:r>
              <a:rPr lang="ar-JO" b="1" dirty="0" smtClean="0">
                <a:solidFill>
                  <a:srgbClr val="0070C0"/>
                </a:solidFill>
              </a:rPr>
              <a:t>الدرس الخامس: الفيروسات</a:t>
            </a:r>
            <a:br>
              <a:rPr lang="ar-JO" b="1" dirty="0" smtClean="0">
                <a:solidFill>
                  <a:srgbClr val="0070C0"/>
                </a:solidFill>
              </a:rPr>
            </a:br>
            <a:r>
              <a:rPr lang="ar-JO" b="1" dirty="0" smtClean="0">
                <a:solidFill>
                  <a:srgbClr val="0070C0"/>
                </a:solidFill>
              </a:rPr>
              <a:t/>
            </a:r>
            <a:br>
              <a:rPr lang="ar-JO" b="1" dirty="0" smtClean="0">
                <a:solidFill>
                  <a:srgbClr val="0070C0"/>
                </a:solidFill>
              </a:rPr>
            </a:br>
            <a:endParaRPr lang="en-US" b="1" dirty="0">
              <a:solidFill>
                <a:srgbClr val="0070C0"/>
              </a:solidFill>
            </a:endParaRPr>
          </a:p>
        </p:txBody>
      </p:sp>
      <p:sp>
        <p:nvSpPr>
          <p:cNvPr id="3" name="Subtitle 2"/>
          <p:cNvSpPr>
            <a:spLocks noGrp="1"/>
          </p:cNvSpPr>
          <p:nvPr>
            <p:ph type="subTitle" idx="1"/>
          </p:nvPr>
        </p:nvSpPr>
        <p:spPr/>
        <p:txBody>
          <a:bodyPr>
            <a:normAutofit/>
          </a:bodyPr>
          <a:lstStyle/>
          <a:p>
            <a:r>
              <a:rPr lang="ar-JO" sz="2800" b="1" dirty="0" smtClean="0">
                <a:solidFill>
                  <a:srgbClr val="00B0F0"/>
                </a:solidFill>
              </a:rPr>
              <a:t>حاسوب</a:t>
            </a:r>
            <a:endParaRPr lang="en-US" sz="2800" b="1" dirty="0">
              <a:solidFill>
                <a:srgbClr val="00B0F0"/>
              </a:solidFill>
            </a:endParaRPr>
          </a:p>
        </p:txBody>
      </p:sp>
      <p:pic>
        <p:nvPicPr>
          <p:cNvPr id="4" name="Picture 3" descr="images.jpg"/>
          <p:cNvPicPr>
            <a:picLocks noChangeAspect="1"/>
          </p:cNvPicPr>
          <p:nvPr/>
        </p:nvPicPr>
        <p:blipFill>
          <a:blip r:embed="rId2" cstate="print"/>
          <a:stretch>
            <a:fillRect/>
          </a:stretch>
        </p:blipFill>
        <p:spPr>
          <a:xfrm>
            <a:off x="2500298" y="285728"/>
            <a:ext cx="4429156" cy="300039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19256" cy="882352"/>
          </a:xfrm>
        </p:spPr>
        <p:txBody>
          <a:bodyPr/>
          <a:lstStyle/>
          <a:p>
            <a:pPr algn="r"/>
            <a:r>
              <a:rPr lang="ar-JO" dirty="0" smtClean="0">
                <a:solidFill>
                  <a:srgbClr val="002060"/>
                </a:solidFill>
              </a:rPr>
              <a:t>أولاً: مفهوم الفيروس.</a:t>
            </a:r>
            <a:endParaRPr lang="en-US" dirty="0">
              <a:solidFill>
                <a:srgbClr val="002060"/>
              </a:solidFill>
            </a:endParaRPr>
          </a:p>
        </p:txBody>
      </p:sp>
      <p:sp>
        <p:nvSpPr>
          <p:cNvPr id="3" name="Content Placeholder 2"/>
          <p:cNvSpPr>
            <a:spLocks noGrp="1"/>
          </p:cNvSpPr>
          <p:nvPr>
            <p:ph sz="quarter" idx="1"/>
          </p:nvPr>
        </p:nvSpPr>
        <p:spPr>
          <a:xfrm>
            <a:off x="457200" y="1219200"/>
            <a:ext cx="8229600" cy="1489720"/>
          </a:xfrm>
          <a:ln w="76200">
            <a:solidFill>
              <a:srgbClr val="002060"/>
            </a:solidFill>
          </a:ln>
        </p:spPr>
        <p:txBody>
          <a:bodyPr>
            <a:normAutofit/>
          </a:bodyPr>
          <a:lstStyle/>
          <a:p>
            <a:pPr algn="r">
              <a:buNone/>
            </a:pPr>
            <a:r>
              <a:rPr lang="ar-JO" sz="2800" dirty="0" smtClean="0"/>
              <a:t>هو برنامج حاسوبي يتم إعداده بهدف إحداث أضرار بمكونات الحاسوب </a:t>
            </a:r>
            <a:r>
              <a:rPr lang="en-US" sz="2800" dirty="0" smtClean="0"/>
              <a:t> </a:t>
            </a:r>
            <a:r>
              <a:rPr lang="ar-JO" sz="2800" dirty="0" smtClean="0"/>
              <a:t>،</a:t>
            </a:r>
            <a:r>
              <a:rPr lang="en-US" sz="2800" dirty="0" smtClean="0"/>
              <a:t> </a:t>
            </a:r>
            <a:r>
              <a:rPr lang="ar-JO" sz="2800" dirty="0" smtClean="0"/>
              <a:t>المادية والبرمجيات دون علم المستخدم</a:t>
            </a:r>
            <a:endParaRPr lang="en-US" sz="2800" dirty="0" smtClean="0"/>
          </a:p>
          <a:p>
            <a:pPr algn="r">
              <a:buNone/>
            </a:pPr>
            <a:r>
              <a:rPr lang="ar-JO" sz="2800" dirty="0" smtClean="0"/>
              <a:t>مما يؤدي إلى تغير طريقة عمل الحاسوب, أو تعطله.</a:t>
            </a:r>
            <a:endParaRPr lang="en-US" sz="2800" dirty="0" smtClean="0"/>
          </a:p>
          <a:p>
            <a:pPr algn="r">
              <a:buNone/>
            </a:pPr>
            <a:endParaRPr lang="en-US" sz="2800" dirty="0"/>
          </a:p>
        </p:txBody>
      </p:sp>
      <p:pic>
        <p:nvPicPr>
          <p:cNvPr id="4" name="Picture 3" descr="سسسس.jpg"/>
          <p:cNvPicPr>
            <a:picLocks noChangeAspect="1"/>
          </p:cNvPicPr>
          <p:nvPr/>
        </p:nvPicPr>
        <p:blipFill>
          <a:blip r:embed="rId2" cstate="print"/>
          <a:stretch>
            <a:fillRect/>
          </a:stretch>
        </p:blipFill>
        <p:spPr>
          <a:xfrm>
            <a:off x="3131840" y="3140968"/>
            <a:ext cx="3860223" cy="288032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229600" cy="764704"/>
          </a:xfrm>
        </p:spPr>
        <p:txBody>
          <a:bodyPr/>
          <a:lstStyle/>
          <a:p>
            <a:pPr algn="r"/>
            <a:r>
              <a:rPr lang="ar-JO" dirty="0" smtClean="0">
                <a:solidFill>
                  <a:srgbClr val="002060"/>
                </a:solidFill>
              </a:rPr>
              <a:t>ثانيا: أعراض وجود فيروس داخل الحاسوب.</a:t>
            </a:r>
            <a:endParaRPr lang="en-US" dirty="0">
              <a:solidFill>
                <a:srgbClr val="002060"/>
              </a:solidFill>
            </a:endParaRPr>
          </a:p>
        </p:txBody>
      </p:sp>
      <p:sp>
        <p:nvSpPr>
          <p:cNvPr id="4" name="Oval 3"/>
          <p:cNvSpPr/>
          <p:nvPr/>
        </p:nvSpPr>
        <p:spPr>
          <a:xfrm>
            <a:off x="3779912" y="2924944"/>
            <a:ext cx="1800200" cy="1728192"/>
          </a:xfrm>
          <a:prstGeom prst="ellipse">
            <a:avLst/>
          </a:prstGeom>
          <a:solidFill>
            <a:srgbClr val="0070C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rgbClr val="002060"/>
                </a:solidFill>
              </a:rPr>
              <a:t>أعراض وجود فيروس داخل الحاسوب</a:t>
            </a:r>
            <a:endParaRPr lang="en-US" sz="2000" dirty="0"/>
          </a:p>
        </p:txBody>
      </p:sp>
      <p:sp>
        <p:nvSpPr>
          <p:cNvPr id="28" name="Oval 27"/>
          <p:cNvSpPr/>
          <p:nvPr/>
        </p:nvSpPr>
        <p:spPr>
          <a:xfrm>
            <a:off x="3779912" y="764704"/>
            <a:ext cx="1728192" cy="1656184"/>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b="1" dirty="0" smtClean="0">
                <a:solidFill>
                  <a:schemeClr val="tx1"/>
                </a:solidFill>
              </a:rPr>
              <a:t>زيادة الوقت الذي تستغرقه بعض عمليات الحاسوب</a:t>
            </a:r>
            <a:endParaRPr lang="en-US" b="1" dirty="0">
              <a:solidFill>
                <a:schemeClr val="tx1"/>
              </a:solidFill>
            </a:endParaRPr>
          </a:p>
        </p:txBody>
      </p:sp>
      <p:sp>
        <p:nvSpPr>
          <p:cNvPr id="29" name="Oval 28"/>
          <p:cNvSpPr/>
          <p:nvPr/>
        </p:nvSpPr>
        <p:spPr>
          <a:xfrm>
            <a:off x="5940152" y="2276872"/>
            <a:ext cx="1800200" cy="1872208"/>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rPr>
              <a:t>ظهور رسائل غير متوقعة من نظام التشغيل</a:t>
            </a:r>
            <a:endParaRPr lang="en-US" sz="2000" b="1" dirty="0">
              <a:solidFill>
                <a:schemeClr val="tx1"/>
              </a:solidFill>
            </a:endParaRPr>
          </a:p>
        </p:txBody>
      </p:sp>
      <p:sp>
        <p:nvSpPr>
          <p:cNvPr id="30" name="Oval 29"/>
          <p:cNvSpPr/>
          <p:nvPr/>
        </p:nvSpPr>
        <p:spPr>
          <a:xfrm>
            <a:off x="1547664" y="2204864"/>
            <a:ext cx="1872208" cy="18002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b="1" dirty="0" smtClean="0">
                <a:solidFill>
                  <a:schemeClr val="tx1"/>
                </a:solidFill>
              </a:rPr>
              <a:t>انخفاض السعة التخزينية لكل من الأقراص الذاكرة و الذاكرة الرئيسة</a:t>
            </a:r>
            <a:endParaRPr lang="en-US" b="1" dirty="0">
              <a:solidFill>
                <a:schemeClr val="tx1"/>
              </a:solidFill>
            </a:endParaRPr>
          </a:p>
        </p:txBody>
      </p:sp>
      <p:sp>
        <p:nvSpPr>
          <p:cNvPr id="31" name="Oval 30"/>
          <p:cNvSpPr/>
          <p:nvPr/>
        </p:nvSpPr>
        <p:spPr>
          <a:xfrm>
            <a:off x="5292080" y="4653136"/>
            <a:ext cx="1800200" cy="1728192"/>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b="1" dirty="0" smtClean="0">
                <a:solidFill>
                  <a:schemeClr val="tx1"/>
                </a:solidFill>
              </a:rPr>
              <a:t>تغير أحجام بعض البرامج و الملفات, و اختفاؤها أحيانا</a:t>
            </a:r>
            <a:endParaRPr lang="en-US" b="1" dirty="0">
              <a:solidFill>
                <a:schemeClr val="tx1"/>
              </a:solidFill>
            </a:endParaRPr>
          </a:p>
        </p:txBody>
      </p:sp>
      <p:sp>
        <p:nvSpPr>
          <p:cNvPr id="32" name="Oval 31"/>
          <p:cNvSpPr/>
          <p:nvPr/>
        </p:nvSpPr>
        <p:spPr>
          <a:xfrm>
            <a:off x="2195736" y="4581128"/>
            <a:ext cx="1728192" cy="1728192"/>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b="1" dirty="0" smtClean="0">
                <a:solidFill>
                  <a:schemeClr val="tx1"/>
                </a:solidFill>
              </a:rPr>
              <a:t>تعطل بعض البرامج وعدم استجابتها للضغط عل لوحة المفاتيح و الفأرة</a:t>
            </a:r>
            <a:endParaRPr lang="en-US" b="1" dirty="0">
              <a:solidFill>
                <a:schemeClr val="tx1"/>
              </a:solidFill>
            </a:endParaRPr>
          </a:p>
        </p:txBody>
      </p:sp>
      <p:sp>
        <p:nvSpPr>
          <p:cNvPr id="33" name="Right Arrow 32"/>
          <p:cNvSpPr/>
          <p:nvPr/>
        </p:nvSpPr>
        <p:spPr>
          <a:xfrm rot="20501464">
            <a:off x="5578163" y="3184760"/>
            <a:ext cx="360040" cy="504056"/>
          </a:xfrm>
          <a:prstGeom prst="right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ight Arrow 34"/>
          <p:cNvSpPr/>
          <p:nvPr/>
        </p:nvSpPr>
        <p:spPr>
          <a:xfrm rot="16020141">
            <a:off x="4509561" y="2434549"/>
            <a:ext cx="360040" cy="504056"/>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ight Arrow 35"/>
          <p:cNvSpPr/>
          <p:nvPr/>
        </p:nvSpPr>
        <p:spPr>
          <a:xfrm rot="12255759">
            <a:off x="3435527" y="3120672"/>
            <a:ext cx="360040" cy="504056"/>
          </a:xfrm>
          <a:prstGeom prst="right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ight Arrow 37"/>
          <p:cNvSpPr/>
          <p:nvPr/>
        </p:nvSpPr>
        <p:spPr>
          <a:xfrm rot="2758947">
            <a:off x="5274376" y="4417662"/>
            <a:ext cx="360040" cy="504056"/>
          </a:xfrm>
          <a:prstGeom prst="right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ight Arrow 39"/>
          <p:cNvSpPr/>
          <p:nvPr/>
        </p:nvSpPr>
        <p:spPr>
          <a:xfrm rot="8073628">
            <a:off x="3689753" y="4346173"/>
            <a:ext cx="360040" cy="504056"/>
          </a:xfrm>
          <a:prstGeom prst="rightArrow">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Picture 40" descr="ءءءء.jpg"/>
          <p:cNvPicPr>
            <a:picLocks noChangeAspect="1"/>
          </p:cNvPicPr>
          <p:nvPr/>
        </p:nvPicPr>
        <p:blipFill>
          <a:blip r:embed="rId2" cstate="print"/>
          <a:stretch>
            <a:fillRect/>
          </a:stretch>
        </p:blipFill>
        <p:spPr>
          <a:xfrm>
            <a:off x="395536" y="0"/>
            <a:ext cx="1080120" cy="1085521"/>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4312"/>
          </a:xfrm>
        </p:spPr>
        <p:txBody>
          <a:bodyPr/>
          <a:lstStyle/>
          <a:p>
            <a:pPr algn="r"/>
            <a:r>
              <a:rPr lang="ar-JO" dirty="0" smtClean="0">
                <a:solidFill>
                  <a:srgbClr val="0070C0"/>
                </a:solidFill>
              </a:rPr>
              <a:t>ثالثاً: طرق انتقال الفيروسات بين الحواسيب.</a:t>
            </a:r>
            <a:endParaRPr lang="en-US" dirty="0">
              <a:solidFill>
                <a:srgbClr val="0070C0"/>
              </a:solidFill>
            </a:endParaRPr>
          </a:p>
        </p:txBody>
      </p:sp>
      <p:sp>
        <p:nvSpPr>
          <p:cNvPr id="3" name="Content Placeholder 2"/>
          <p:cNvSpPr>
            <a:spLocks noGrp="1"/>
          </p:cNvSpPr>
          <p:nvPr>
            <p:ph sz="quarter" idx="1"/>
          </p:nvPr>
        </p:nvSpPr>
        <p:spPr>
          <a:xfrm>
            <a:off x="457200" y="1219200"/>
            <a:ext cx="8229600" cy="625624"/>
          </a:xfrm>
          <a:ln w="38100">
            <a:solidFill>
              <a:srgbClr val="0070C0"/>
            </a:solidFill>
          </a:ln>
        </p:spPr>
        <p:txBody>
          <a:bodyPr>
            <a:normAutofit/>
          </a:bodyPr>
          <a:lstStyle/>
          <a:p>
            <a:pPr algn="r">
              <a:buNone/>
            </a:pPr>
            <a:r>
              <a:rPr lang="ar-JO" sz="3200" dirty="0" smtClean="0">
                <a:solidFill>
                  <a:srgbClr val="00B0F0"/>
                </a:solidFill>
              </a:rPr>
              <a:t>1-استخدام أقراص تخزين مصابة بالفيروس.</a:t>
            </a:r>
            <a:endParaRPr lang="en-US" sz="3200" dirty="0">
              <a:solidFill>
                <a:srgbClr val="00B0F0"/>
              </a:solidFill>
            </a:endParaRPr>
          </a:p>
        </p:txBody>
      </p:sp>
      <p:sp>
        <p:nvSpPr>
          <p:cNvPr id="5" name="TextBox 4"/>
          <p:cNvSpPr txBox="1"/>
          <p:nvPr/>
        </p:nvSpPr>
        <p:spPr>
          <a:xfrm>
            <a:off x="467544" y="1844824"/>
            <a:ext cx="8208912" cy="954107"/>
          </a:xfrm>
          <a:prstGeom prst="rect">
            <a:avLst/>
          </a:prstGeom>
          <a:noFill/>
          <a:ln w="38100">
            <a:solidFill>
              <a:srgbClr val="0070C0"/>
            </a:solidFill>
          </a:ln>
        </p:spPr>
        <p:txBody>
          <a:bodyPr wrap="square" rtlCol="0">
            <a:spAutoFit/>
          </a:bodyPr>
          <a:lstStyle/>
          <a:p>
            <a:pPr algn="r"/>
            <a:r>
              <a:rPr lang="ar-JO" sz="2800" dirty="0" smtClean="0">
                <a:solidFill>
                  <a:srgbClr val="00B0F0"/>
                </a:solidFill>
              </a:rPr>
              <a:t>2-الاتصال بحواسيب أخرى مصابة بفيروسات من خلال شبكات الحاسوب</a:t>
            </a:r>
            <a:endParaRPr lang="en-US" sz="2800" dirty="0">
              <a:solidFill>
                <a:srgbClr val="00B0F0"/>
              </a:solidFill>
            </a:endParaRPr>
          </a:p>
        </p:txBody>
      </p:sp>
      <p:sp>
        <p:nvSpPr>
          <p:cNvPr id="11" name="Rectangle 10"/>
          <p:cNvSpPr/>
          <p:nvPr/>
        </p:nvSpPr>
        <p:spPr>
          <a:xfrm>
            <a:off x="1907704" y="3645024"/>
            <a:ext cx="5616624" cy="1728192"/>
          </a:xfrm>
          <a:prstGeom prst="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600" b="1" dirty="0" smtClean="0">
                <a:solidFill>
                  <a:srgbClr val="FF0000"/>
                </a:solidFill>
              </a:rPr>
              <a:t>virus</a:t>
            </a:r>
            <a:endParaRPr lang="en-US" sz="16600" b="1" dirty="0">
              <a:solidFill>
                <a:srgbClr val="FF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4312"/>
          </a:xfrm>
        </p:spPr>
        <p:txBody>
          <a:bodyPr/>
          <a:lstStyle/>
          <a:p>
            <a:pPr algn="r"/>
            <a:r>
              <a:rPr lang="ar-JO" dirty="0" smtClean="0">
                <a:solidFill>
                  <a:srgbClr val="0070C0"/>
                </a:solidFill>
              </a:rPr>
              <a:t>رابعاً: مبدأ عمل الفيروس.</a:t>
            </a:r>
            <a:endParaRPr lang="en-US" dirty="0">
              <a:solidFill>
                <a:srgbClr val="0070C0"/>
              </a:solidFill>
            </a:endParaRPr>
          </a:p>
        </p:txBody>
      </p:sp>
      <p:sp>
        <p:nvSpPr>
          <p:cNvPr id="3" name="Content Placeholder 2"/>
          <p:cNvSpPr>
            <a:spLocks noGrp="1"/>
          </p:cNvSpPr>
          <p:nvPr>
            <p:ph sz="quarter" idx="1"/>
          </p:nvPr>
        </p:nvSpPr>
        <p:spPr>
          <a:xfrm>
            <a:off x="457200" y="1219200"/>
            <a:ext cx="8229600" cy="3145904"/>
          </a:xfrm>
          <a:ln w="38100">
            <a:solidFill>
              <a:srgbClr val="0070C0"/>
            </a:solidFill>
          </a:ln>
        </p:spPr>
        <p:txBody>
          <a:bodyPr>
            <a:noAutofit/>
          </a:bodyPr>
          <a:lstStyle/>
          <a:p>
            <a:pPr algn="ctr">
              <a:buNone/>
            </a:pPr>
            <a:r>
              <a:rPr lang="ar-JO" sz="2800" dirty="0" smtClean="0">
                <a:solidFill>
                  <a:srgbClr val="0070C0"/>
                </a:solidFill>
              </a:rPr>
              <a:t>إن للفيروسات القدرة على نسخ نفسها والانتقال ذاتياً من حاسوب إلى آخر، كما أن لها القدرة على تغيير البرامج الموجودة بالحاسوب المصاب وإحداث خلل فيها، مما يجعلها غير قادرة على أداء وظيفتها، وقد يصل الأمر إلى حذفها كاملة. وعادة ما ينشط الفايروس عند محاولة تشغيل البرنامج به، كما يستطيع الفايروس أن يختفي داخل الحاسوب لفترة من الزمن، ثم يبدأ العمل بعد انقضاء الفترة الزمنية المحددة في برمجته.</a:t>
            </a:r>
            <a:endParaRPr lang="en-US" sz="2800" dirty="0">
              <a:solidFill>
                <a:srgbClr val="0070C0"/>
              </a:solidFill>
            </a:endParaRPr>
          </a:p>
        </p:txBody>
      </p:sp>
      <p:pic>
        <p:nvPicPr>
          <p:cNvPr id="4" name="Picture 3" descr="index.jpg"/>
          <p:cNvPicPr>
            <a:picLocks noChangeAspect="1"/>
          </p:cNvPicPr>
          <p:nvPr/>
        </p:nvPicPr>
        <p:blipFill>
          <a:blip r:embed="rId2" cstate="print"/>
          <a:stretch>
            <a:fillRect/>
          </a:stretch>
        </p:blipFill>
        <p:spPr>
          <a:xfrm>
            <a:off x="3491880" y="4653136"/>
            <a:ext cx="2667000" cy="162877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56320"/>
          </a:xfrm>
        </p:spPr>
        <p:txBody>
          <a:bodyPr/>
          <a:lstStyle/>
          <a:p>
            <a:pPr algn="r"/>
            <a:r>
              <a:rPr lang="ar-JO" dirty="0" smtClean="0">
                <a:solidFill>
                  <a:srgbClr val="0070C0"/>
                </a:solidFill>
              </a:rPr>
              <a:t>خامساً: طرائق الوقاية من الفيروسات</a:t>
            </a:r>
            <a:endParaRPr lang="en-US" dirty="0">
              <a:solidFill>
                <a:srgbClr val="0070C0"/>
              </a:solidFill>
            </a:endParaRPr>
          </a:p>
        </p:txBody>
      </p:sp>
      <p:sp>
        <p:nvSpPr>
          <p:cNvPr id="4" name="Rectangle 3"/>
          <p:cNvSpPr/>
          <p:nvPr/>
        </p:nvSpPr>
        <p:spPr>
          <a:xfrm>
            <a:off x="3635896" y="1484784"/>
            <a:ext cx="2016224" cy="1224136"/>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dirty="0" smtClean="0">
                <a:solidFill>
                  <a:schemeClr val="tx1"/>
                </a:solidFill>
              </a:rPr>
              <a:t>طرائق الوقاية من الفيروسات</a:t>
            </a:r>
            <a:endParaRPr lang="en-US" sz="2800" dirty="0">
              <a:solidFill>
                <a:schemeClr val="tx1"/>
              </a:solidFill>
            </a:endParaRPr>
          </a:p>
        </p:txBody>
      </p:sp>
      <p:sp>
        <p:nvSpPr>
          <p:cNvPr id="5" name="Rectangle 4"/>
          <p:cNvSpPr/>
          <p:nvPr/>
        </p:nvSpPr>
        <p:spPr>
          <a:xfrm>
            <a:off x="683568" y="2924944"/>
            <a:ext cx="7992888" cy="1080120"/>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smtClean="0">
                <a:solidFill>
                  <a:schemeClr val="tx1"/>
                </a:solidFill>
              </a:rPr>
              <a:t>استعمال برامج مضادة للفيروسات و تحديثها باستمرار مثل:</a:t>
            </a:r>
            <a:endParaRPr lang="en-US" sz="2400" b="1" dirty="0">
              <a:solidFill>
                <a:schemeClr val="tx1"/>
              </a:solidFill>
            </a:endParaRPr>
          </a:p>
        </p:txBody>
      </p:sp>
      <p:sp>
        <p:nvSpPr>
          <p:cNvPr id="6" name="Oval 5"/>
          <p:cNvSpPr/>
          <p:nvPr/>
        </p:nvSpPr>
        <p:spPr>
          <a:xfrm>
            <a:off x="6228184" y="3789040"/>
            <a:ext cx="1512168" cy="1584176"/>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NOD32</a:t>
            </a:r>
          </a:p>
          <a:p>
            <a:pPr algn="ctr"/>
            <a:r>
              <a:rPr lang="en-US" dirty="0" smtClean="0">
                <a:solidFill>
                  <a:schemeClr val="tx1"/>
                </a:solidFill>
              </a:rPr>
              <a:t>antivirus</a:t>
            </a:r>
            <a:endParaRPr lang="en-US" dirty="0">
              <a:solidFill>
                <a:schemeClr val="tx1"/>
              </a:solidFill>
            </a:endParaRPr>
          </a:p>
        </p:txBody>
      </p:sp>
      <p:sp>
        <p:nvSpPr>
          <p:cNvPr id="10" name="Oval 9"/>
          <p:cNvSpPr/>
          <p:nvPr/>
        </p:nvSpPr>
        <p:spPr>
          <a:xfrm>
            <a:off x="3851920" y="3789040"/>
            <a:ext cx="1512168" cy="1584176"/>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Norton Antivirus</a:t>
            </a:r>
          </a:p>
        </p:txBody>
      </p:sp>
      <p:sp>
        <p:nvSpPr>
          <p:cNvPr id="11" name="Oval 10"/>
          <p:cNvSpPr/>
          <p:nvPr/>
        </p:nvSpPr>
        <p:spPr>
          <a:xfrm>
            <a:off x="1475656" y="3789040"/>
            <a:ext cx="1512168" cy="1584176"/>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McAfee virus Scan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11560" y="476672"/>
            <a:ext cx="7992888" cy="1080120"/>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b="1" dirty="0" smtClean="0">
                <a:solidFill>
                  <a:schemeClr val="tx1"/>
                </a:solidFill>
              </a:rPr>
              <a:t>عدم استعمال أقراص تخزين دون التأكد من خلوها من الفيروسات, و يتم ذلك بفحصها باستخدام البرامج المضادة للفيروسات.</a:t>
            </a:r>
            <a:endParaRPr lang="en-US" b="1" dirty="0">
              <a:solidFill>
                <a:schemeClr val="tx1"/>
              </a:solidFill>
            </a:endParaRPr>
          </a:p>
        </p:txBody>
      </p:sp>
      <p:sp>
        <p:nvSpPr>
          <p:cNvPr id="7" name="Rectangle 6"/>
          <p:cNvSpPr/>
          <p:nvPr/>
        </p:nvSpPr>
        <p:spPr>
          <a:xfrm>
            <a:off x="611560" y="2132856"/>
            <a:ext cx="7992888" cy="108012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b="1" dirty="0" smtClean="0">
                <a:solidFill>
                  <a:schemeClr val="tx1"/>
                </a:solidFill>
              </a:rPr>
              <a:t>عدم فتح رسالة الكترونية مجهولة المصصدر دون التأكد من خلوها من الفيروسات, و ذلك بفحصها من خلال برامج المضادة للفيروسات.</a:t>
            </a:r>
            <a:endParaRPr lang="en-US" b="1" dirty="0">
              <a:solidFill>
                <a:schemeClr val="tx1"/>
              </a:solidFill>
            </a:endParaRPr>
          </a:p>
        </p:txBody>
      </p:sp>
      <p:sp>
        <p:nvSpPr>
          <p:cNvPr id="8" name="Rectangle 7"/>
          <p:cNvSpPr/>
          <p:nvPr/>
        </p:nvSpPr>
        <p:spPr>
          <a:xfrm>
            <a:off x="611560" y="3933056"/>
            <a:ext cx="7992888" cy="108012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b="1" dirty="0" smtClean="0">
                <a:solidFill>
                  <a:schemeClr val="tx1"/>
                </a:solidFill>
              </a:rPr>
              <a:t>تخزين نسخة احتياطية من البيانات الهامة على أقراص تخزين خارجية, لاعادة تخزينها على الحاسوب في حال أحدثت الفيروسات تخريبا في هذه البينات.</a:t>
            </a:r>
            <a:endParaRPr lang="en-US" b="1" dirty="0">
              <a:solidFill>
                <a:schemeClr val="tx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43608" y="908720"/>
            <a:ext cx="6912768" cy="2831544"/>
          </a:xfrm>
          <a:prstGeom prst="rect">
            <a:avLst/>
          </a:prstGeom>
          <a:solidFill>
            <a:srgbClr val="0070C0"/>
          </a:solidFill>
          <a:ln w="57150">
            <a:solidFill>
              <a:srgbClr val="92D050"/>
            </a:solidFill>
          </a:ln>
        </p:spPr>
        <p:txBody>
          <a:bodyPr wrap="square" rtlCol="0">
            <a:spAutoFit/>
          </a:bodyPr>
          <a:lstStyle/>
          <a:p>
            <a:pPr algn="ctr"/>
            <a:r>
              <a:rPr lang="ar-JO" sz="13800" dirty="0" smtClean="0">
                <a:solidFill>
                  <a:srgbClr val="00B050"/>
                </a:solidFill>
              </a:rPr>
              <a:t>انتهى</a:t>
            </a:r>
          </a:p>
          <a:p>
            <a:pPr algn="ctr"/>
            <a:r>
              <a:rPr lang="ar-JO" sz="4000" dirty="0" smtClean="0">
                <a:solidFill>
                  <a:schemeClr val="tx1">
                    <a:lumMod val="75000"/>
                    <a:lumOff val="25000"/>
                  </a:schemeClr>
                </a:solidFill>
              </a:rPr>
              <a:t>إعداد </a:t>
            </a:r>
            <a:r>
              <a:rPr lang="ar-JO" sz="4000" dirty="0" smtClean="0">
                <a:solidFill>
                  <a:schemeClr val="tx1">
                    <a:lumMod val="75000"/>
                    <a:lumOff val="25000"/>
                  </a:schemeClr>
                </a:solidFill>
              </a:rPr>
              <a:t>الطالب محمد عمر حسن العمري</a:t>
            </a:r>
            <a:r>
              <a:rPr lang="ar-JO" sz="4000" dirty="0" smtClean="0">
                <a:solidFill>
                  <a:srgbClr val="00B050"/>
                </a:solidFill>
              </a:rPr>
              <a:t> </a:t>
            </a:r>
            <a:endParaRPr lang="en-US" sz="4000" dirty="0">
              <a:solidFill>
                <a:srgbClr val="00B05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96</TotalTime>
  <Words>296</Words>
  <Application>Microsoft Office PowerPoint</Application>
  <PresentationFormat>عرض على الشاشة (3:4)‏</PresentationFormat>
  <Paragraphs>30</Paragraphs>
  <Slides>8</Slides>
  <Notes>0</Notes>
  <HiddenSlides>0</HiddenSlides>
  <MMClips>0</MMClips>
  <ScaleCrop>false</ScaleCrop>
  <HeadingPairs>
    <vt:vector size="4" baseType="variant">
      <vt:variant>
        <vt:lpstr>سمة</vt:lpstr>
      </vt:variant>
      <vt:variant>
        <vt:i4>1</vt:i4>
      </vt:variant>
      <vt:variant>
        <vt:lpstr>عناوين الشرائح</vt:lpstr>
      </vt:variant>
      <vt:variant>
        <vt:i4>8</vt:i4>
      </vt:variant>
    </vt:vector>
  </HeadingPairs>
  <TitlesOfParts>
    <vt:vector size="9" baseType="lpstr">
      <vt:lpstr>Origin</vt:lpstr>
      <vt:lpstr>الوحدة الأولى الدرس الخامس: الفيروسات  </vt:lpstr>
      <vt:lpstr>أولاً: مفهوم الفيروس.</vt:lpstr>
      <vt:lpstr>ثانيا: أعراض وجود فيروس داخل الحاسوب.</vt:lpstr>
      <vt:lpstr>ثالثاً: طرق انتقال الفيروسات بين الحواسيب.</vt:lpstr>
      <vt:lpstr>رابعاً: مبدأ عمل الفيروس.</vt:lpstr>
      <vt:lpstr>خامساً: طرائق الوقاية من الفيروسات</vt:lpstr>
      <vt:lpstr>الشريحة 7</vt:lpstr>
      <vt:lpstr>الشريحة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الدرس الخامس:الفيروسات</dc:title>
  <dc:creator>DELL</dc:creator>
  <cp:lastModifiedBy>hp</cp:lastModifiedBy>
  <cp:revision>4</cp:revision>
  <dcterms:created xsi:type="dcterms:W3CDTF">2014-09-25T16:08:43Z</dcterms:created>
  <dcterms:modified xsi:type="dcterms:W3CDTF">2022-10-18T15:12:32Z</dcterms:modified>
</cp:coreProperties>
</file>